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B90E26-5A5A-4407-8B96-D05E0299711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9E101E-2639-46F0-97B2-8323D015D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ggalaxy.com/" TargetMode="External"/><Relationship Id="rId2" Type="http://schemas.openxmlformats.org/officeDocument/2006/relationships/hyperlink" Target="http://www.wordcentra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plicitinstruction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VOCABULARY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ANITA L. ARCHER, PHD.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Importance of vocabulary instruction</a:t>
            </a:r>
          </a:p>
          <a:p>
            <a:endParaRPr lang="en-US" sz="2800" dirty="0" smtClean="0"/>
          </a:p>
          <a:p>
            <a:r>
              <a:rPr lang="en-US" sz="2800" dirty="0" smtClean="0"/>
              <a:t>Components of a vocabulary program</a:t>
            </a:r>
          </a:p>
          <a:p>
            <a:endParaRPr lang="en-US" sz="2800" dirty="0" smtClean="0"/>
          </a:p>
          <a:p>
            <a:r>
              <a:rPr lang="en-US" sz="2800" dirty="0" smtClean="0"/>
              <a:t>Explicit instruction</a:t>
            </a:r>
          </a:p>
          <a:p>
            <a:endParaRPr lang="en-US" sz="2800" dirty="0" smtClean="0"/>
          </a:p>
          <a:p>
            <a:r>
              <a:rPr lang="en-US" sz="2800" dirty="0" smtClean="0"/>
              <a:t>Instructional routines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vocabulary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Children’s vocabulary in the early grades directly effects reading comprehension in the upper grades</a:t>
            </a:r>
          </a:p>
          <a:p>
            <a:r>
              <a:rPr lang="en-US" dirty="0" smtClean="0"/>
              <a:t>Hart &amp; </a:t>
            </a:r>
            <a:r>
              <a:rPr lang="en-US" dirty="0" err="1" smtClean="0"/>
              <a:t>Risley</a:t>
            </a:r>
            <a:r>
              <a:rPr lang="en-US" dirty="0" smtClean="0"/>
              <a:t>, 1995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r>
              <a:rPr lang="en-US" dirty="0" smtClean="0"/>
              <a:t>More directive language in low income families</a:t>
            </a:r>
          </a:p>
          <a:p>
            <a:r>
              <a:rPr lang="en-US" dirty="0" smtClean="0"/>
              <a:t>To close the gap, vocabulary acquisition must be accelerated through intentional instruction in all grades, all classes.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3124200"/>
          <a:ext cx="6096000" cy="1463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09800"/>
                <a:gridCol w="3886200"/>
              </a:tblGrid>
              <a:tr h="342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 heard in 3 years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Low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million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million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million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vocabulary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quality classroom language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Tell students the meaning of words when first used.</a:t>
            </a:r>
          </a:p>
          <a:p>
            <a:pPr lvl="2"/>
            <a:r>
              <a:rPr lang="en-US" dirty="0" smtClean="0"/>
              <a:t>Ex.  “Don’t </a:t>
            </a:r>
            <a:r>
              <a:rPr lang="en-US" i="1" dirty="0" smtClean="0"/>
              <a:t>procrastinate</a:t>
            </a:r>
            <a:r>
              <a:rPr lang="en-US" dirty="0" smtClean="0"/>
              <a:t> on your project.  </a:t>
            </a:r>
            <a:r>
              <a:rPr lang="en-US" i="1" dirty="0" smtClean="0"/>
              <a:t>Procrastinate</a:t>
            </a:r>
            <a:r>
              <a:rPr lang="en-US" dirty="0" smtClean="0"/>
              <a:t> means to put off doing something.”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Pair in the meaning of the word by using parallel language.</a:t>
            </a:r>
          </a:p>
          <a:p>
            <a:pPr lvl="2"/>
            <a:r>
              <a:rPr lang="en-US" dirty="0" smtClean="0"/>
              <a:t>Ex. “Please </a:t>
            </a:r>
            <a:r>
              <a:rPr lang="en-US" i="1" dirty="0" smtClean="0"/>
              <a:t>refrain</a:t>
            </a:r>
            <a:r>
              <a:rPr lang="en-US" dirty="0" smtClean="0"/>
              <a:t> from talking.  Please don’t talk.”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vocabulary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Read-Alouds</a:t>
            </a:r>
          </a:p>
          <a:p>
            <a:pPr lvl="1"/>
            <a:r>
              <a:rPr lang="en-US" dirty="0" smtClean="0"/>
              <a:t>Listening to a book being read can significantly improve children’s </a:t>
            </a:r>
            <a:r>
              <a:rPr lang="en-US" dirty="0" err="1" smtClean="0"/>
              <a:t>expresssive</a:t>
            </a:r>
            <a:r>
              <a:rPr lang="en-US" dirty="0" smtClean="0"/>
              <a:t> vocabulary. </a:t>
            </a:r>
            <a:r>
              <a:rPr lang="en-US" sz="900" dirty="0" smtClean="0"/>
              <a:t>(Nicholson &amp;Whyte, 1992; </a:t>
            </a:r>
            <a:r>
              <a:rPr lang="en-US" sz="900" dirty="0" err="1" smtClean="0"/>
              <a:t>Senechal</a:t>
            </a:r>
            <a:r>
              <a:rPr lang="en-US" sz="900" dirty="0" smtClean="0"/>
              <a:t> &amp; Cornell, 1993)</a:t>
            </a:r>
          </a:p>
          <a:p>
            <a:pPr lvl="1"/>
            <a:r>
              <a:rPr lang="en-US" dirty="0" smtClean="0"/>
              <a:t>Print vocabulary is more extensive and diverse than oral vocabulary. </a:t>
            </a:r>
            <a:r>
              <a:rPr lang="en-US" sz="900" dirty="0" smtClean="0"/>
              <a:t>(Hays, Wolfe, &amp; Wolf, 1996)</a:t>
            </a:r>
          </a:p>
          <a:p>
            <a:pPr lvl="1"/>
            <a:r>
              <a:rPr lang="en-US" dirty="0" smtClean="0"/>
              <a:t>Choose interesting, engaging stories</a:t>
            </a:r>
          </a:p>
          <a:p>
            <a:pPr lvl="1"/>
            <a:r>
              <a:rPr lang="en-US" dirty="0" smtClean="0"/>
              <a:t>Be a story-teller</a:t>
            </a:r>
          </a:p>
          <a:p>
            <a:pPr lvl="1"/>
            <a:r>
              <a:rPr lang="en-US" dirty="0" smtClean="0"/>
              <a:t>Provide students with a little explanation of novel words encountered in the text.</a:t>
            </a:r>
          </a:p>
          <a:p>
            <a:pPr lvl="2"/>
            <a:r>
              <a:rPr lang="en-US" dirty="0" smtClean="0"/>
              <a:t>Ex. “They </a:t>
            </a:r>
            <a:r>
              <a:rPr lang="en-US" i="1" dirty="0" smtClean="0"/>
              <a:t>concluded</a:t>
            </a:r>
            <a:r>
              <a:rPr lang="en-US" dirty="0" smtClean="0"/>
              <a:t>, or decided, that something </a:t>
            </a:r>
            <a:r>
              <a:rPr lang="en-US" i="1" dirty="0" smtClean="0"/>
              <a:t>dreadful</a:t>
            </a:r>
            <a:r>
              <a:rPr lang="en-US" dirty="0" smtClean="0"/>
              <a:t>, or terrible, must have happened...”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vocabulary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words from read-alouds, core reading programs, reading intervention programs, and content area instruction.</a:t>
            </a:r>
          </a:p>
          <a:p>
            <a:r>
              <a:rPr lang="en-US" dirty="0" smtClean="0"/>
              <a:t>Selecting vocabulary words:</a:t>
            </a:r>
          </a:p>
          <a:p>
            <a:pPr lvl="1"/>
            <a:r>
              <a:rPr lang="en-US" dirty="0" smtClean="0"/>
              <a:t>Select a limited number (3-10) of words for explicit instruction from a chapter or section.</a:t>
            </a:r>
          </a:p>
          <a:p>
            <a:pPr lvl="1"/>
            <a:r>
              <a:rPr lang="en-US" dirty="0" smtClean="0"/>
              <a:t>Select words that are </a:t>
            </a:r>
            <a:r>
              <a:rPr lang="en-US" b="1" dirty="0" smtClean="0"/>
              <a:t>unknown, critical to the passage, likely to be encountered in the future, and difficult to obtain</a:t>
            </a:r>
            <a:r>
              <a:rPr lang="en-US" dirty="0" smtClean="0"/>
              <a:t> (abstract or no known synonym)</a:t>
            </a:r>
          </a:p>
          <a:p>
            <a:pPr lvl="1"/>
            <a:r>
              <a:rPr lang="en-US" dirty="0" smtClean="0"/>
              <a:t>Goldilocks words: not too </a:t>
            </a:r>
            <a:r>
              <a:rPr lang="en-US" dirty="0" smtClean="0"/>
              <a:t>easy (store), </a:t>
            </a:r>
            <a:r>
              <a:rPr lang="en-US" dirty="0" smtClean="0"/>
              <a:t>not too </a:t>
            </a:r>
            <a:r>
              <a:rPr lang="en-US" dirty="0" smtClean="0"/>
              <a:t>difficult (cellular respiration), </a:t>
            </a:r>
            <a:r>
              <a:rPr lang="en-US" dirty="0" smtClean="0"/>
              <a:t>just </a:t>
            </a:r>
            <a:r>
              <a:rPr lang="en-US" dirty="0" smtClean="0"/>
              <a:t>right (absurd).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Routine for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1: Introduce the word</a:t>
            </a:r>
          </a:p>
          <a:p>
            <a:pPr lvl="1"/>
            <a:r>
              <a:rPr lang="en-US" dirty="0" smtClean="0"/>
              <a:t>“The word is compulsory.  What word?” “____”.</a:t>
            </a:r>
          </a:p>
          <a:p>
            <a:r>
              <a:rPr lang="en-US" dirty="0" smtClean="0"/>
              <a:t>Step 2: Introduce the meaning.</a:t>
            </a:r>
          </a:p>
          <a:p>
            <a:pPr lvl="1"/>
            <a:r>
              <a:rPr lang="en-US" dirty="0" smtClean="0"/>
              <a:t>Use a student-friendly explanation</a:t>
            </a:r>
          </a:p>
          <a:p>
            <a:pPr lvl="1"/>
            <a:r>
              <a:rPr lang="en-US" dirty="0" smtClean="0"/>
              <a:t>Have students locate it in the glossary or text</a:t>
            </a:r>
          </a:p>
          <a:p>
            <a:pPr lvl="1"/>
            <a:r>
              <a:rPr lang="en-US" dirty="0" smtClean="0"/>
              <a:t>Introduce using </a:t>
            </a:r>
            <a:r>
              <a:rPr lang="en-US" dirty="0" err="1" smtClean="0"/>
              <a:t>morphographs</a:t>
            </a:r>
            <a:r>
              <a:rPr lang="en-US" dirty="0" smtClean="0"/>
              <a:t> in the words</a:t>
            </a:r>
          </a:p>
          <a:p>
            <a:pPr lvl="2"/>
            <a:r>
              <a:rPr lang="en-US" dirty="0" smtClean="0"/>
              <a:t>Ex. Autobiography: auto=self,</a:t>
            </a:r>
          </a:p>
          <a:p>
            <a:r>
              <a:rPr lang="en-US" dirty="0" smtClean="0"/>
              <a:t>Step 3: Illustrate with examples</a:t>
            </a:r>
          </a:p>
          <a:p>
            <a:pPr lvl="1"/>
            <a:r>
              <a:rPr lang="en-US" dirty="0" smtClean="0"/>
              <a:t>Concrete, visual, or verbal</a:t>
            </a:r>
          </a:p>
          <a:p>
            <a:r>
              <a:rPr lang="en-US" dirty="0" smtClean="0"/>
              <a:t>Step 4: Check for student’s understanding. </a:t>
            </a:r>
          </a:p>
          <a:p>
            <a:pPr lvl="1"/>
            <a:r>
              <a:rPr lang="en-US" dirty="0" smtClean="0"/>
              <a:t>Ask deep processing questions.</a:t>
            </a:r>
          </a:p>
          <a:p>
            <a:pPr lvl="2"/>
            <a:r>
              <a:rPr lang="en-US" dirty="0" smtClean="0"/>
              <a:t>Ex. “Many things become compulsory.  Why do you think something would become compulsory?”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Routine for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 continued: Check for student’s understanding. </a:t>
            </a:r>
          </a:p>
          <a:p>
            <a:pPr lvl="1"/>
            <a:r>
              <a:rPr lang="en-US" dirty="0" smtClean="0"/>
              <a:t>Have students discern between examples and non-examples.</a:t>
            </a:r>
          </a:p>
          <a:p>
            <a:pPr lvl="2"/>
            <a:r>
              <a:rPr lang="en-US" dirty="0" smtClean="0"/>
              <a:t>Ex. “Is going to school in 8</a:t>
            </a:r>
            <a:r>
              <a:rPr lang="en-US" baseline="30000" dirty="0" smtClean="0"/>
              <a:t>th</a:t>
            </a:r>
            <a:r>
              <a:rPr lang="en-US" dirty="0" smtClean="0"/>
              <a:t> grade compulsory?  How do you know?  Is going to college when you are 25 compulsory? Why not?”</a:t>
            </a:r>
          </a:p>
          <a:p>
            <a:pPr lvl="1"/>
            <a:r>
              <a:rPr lang="en-US" dirty="0" smtClean="0"/>
              <a:t>Have students generate their own examples.  </a:t>
            </a:r>
          </a:p>
          <a:p>
            <a:pPr lvl="2"/>
            <a:r>
              <a:rPr lang="en-US" dirty="0" smtClean="0"/>
              <a:t>Ex. “Make a list of things at this school that are compulsory.”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Student-friendly dictionary</a:t>
            </a:r>
          </a:p>
          <a:p>
            <a:pPr lvl="1"/>
            <a:r>
              <a:rPr lang="en-US" dirty="0" smtClean="0">
                <a:hlinkClick r:id="rId2"/>
              </a:rPr>
              <a:t>www.wordcentral.com</a:t>
            </a:r>
            <a:endParaRPr lang="en-US" dirty="0" smtClean="0"/>
          </a:p>
          <a:p>
            <a:r>
              <a:rPr lang="en-US" dirty="0" smtClean="0"/>
              <a:t>Photos for target </a:t>
            </a:r>
            <a:r>
              <a:rPr lang="en-US" dirty="0" err="1" smtClean="0"/>
              <a:t>vocab</a:t>
            </a:r>
            <a:r>
              <a:rPr lang="en-US" dirty="0" smtClean="0"/>
              <a:t> words</a:t>
            </a:r>
          </a:p>
          <a:p>
            <a:pPr lvl="1"/>
            <a:r>
              <a:rPr lang="en-US" dirty="0" smtClean="0">
                <a:hlinkClick r:id="rId3"/>
              </a:rPr>
              <a:t>www.taggalaxy.com</a:t>
            </a:r>
            <a:endParaRPr lang="en-US" dirty="0" smtClean="0"/>
          </a:p>
          <a:p>
            <a:r>
              <a:rPr lang="en-US" dirty="0" smtClean="0"/>
              <a:t>Video resources from Anita L. Archer, </a:t>
            </a:r>
            <a:r>
              <a:rPr lang="en-US" dirty="0" err="1" smtClean="0"/>
              <a:t>Phd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hlinkClick r:id="rId4"/>
              </a:rPr>
              <a:t>www.explicitinstruction.org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</TotalTime>
  <Words>528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DYNAMIC VOCABULARY INSTRUCTION</vt:lpstr>
      <vt:lpstr>Summary</vt:lpstr>
      <vt:lpstr>Importance of vocabulary instruction</vt:lpstr>
      <vt:lpstr>Components of a vocabulary program</vt:lpstr>
      <vt:lpstr>Components of a vocabulary program</vt:lpstr>
      <vt:lpstr>Explicit vocabulary instruction</vt:lpstr>
      <vt:lpstr>Instructional Routine for vocabulary</vt:lpstr>
      <vt:lpstr>Instructional Routine for vocabulary</vt:lpstr>
      <vt:lpstr>Resources</vt:lpstr>
    </vt:vector>
  </TitlesOfParts>
  <Company>DEAW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VOCABULARY INSTRUCTION</dc:title>
  <dc:creator>ssmarsch</dc:creator>
  <cp:lastModifiedBy>ssmarsch</cp:lastModifiedBy>
  <cp:revision>11</cp:revision>
  <dcterms:created xsi:type="dcterms:W3CDTF">2012-01-31T15:29:20Z</dcterms:created>
  <dcterms:modified xsi:type="dcterms:W3CDTF">2012-02-01T20:17:36Z</dcterms:modified>
</cp:coreProperties>
</file>