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31"/>
  </p:notesMasterIdLst>
  <p:handoutMasterIdLst>
    <p:handoutMasterId r:id="rId32"/>
  </p:handoutMasterIdLst>
  <p:sldIdLst>
    <p:sldId id="264" r:id="rId3"/>
    <p:sldId id="276" r:id="rId4"/>
    <p:sldId id="277" r:id="rId5"/>
    <p:sldId id="279" r:id="rId6"/>
    <p:sldId id="301" r:id="rId7"/>
    <p:sldId id="278" r:id="rId8"/>
    <p:sldId id="280" r:id="rId9"/>
    <p:sldId id="286" r:id="rId10"/>
    <p:sldId id="291" r:id="rId11"/>
    <p:sldId id="281" r:id="rId12"/>
    <p:sldId id="282" r:id="rId13"/>
    <p:sldId id="292" r:id="rId14"/>
    <p:sldId id="295" r:id="rId15"/>
    <p:sldId id="294" r:id="rId16"/>
    <p:sldId id="293" r:id="rId17"/>
    <p:sldId id="296" r:id="rId18"/>
    <p:sldId id="297" r:id="rId19"/>
    <p:sldId id="298" r:id="rId20"/>
    <p:sldId id="299" r:id="rId21"/>
    <p:sldId id="284" r:id="rId22"/>
    <p:sldId id="288" r:id="rId23"/>
    <p:sldId id="285" r:id="rId24"/>
    <p:sldId id="283" r:id="rId25"/>
    <p:sldId id="287" r:id="rId26"/>
    <p:sldId id="300" r:id="rId27"/>
    <p:sldId id="289" r:id="rId28"/>
    <p:sldId id="290" r:id="rId29"/>
    <p:sldId id="266" r:id="rId30"/>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xmlns="">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15" autoAdjust="0"/>
    <p:restoredTop sz="94660"/>
  </p:normalViewPr>
  <p:slideViewPr>
    <p:cSldViewPr showGuides="1">
      <p:cViewPr varScale="1">
        <p:scale>
          <a:sx n="70" d="100"/>
          <a:sy n="70" d="100"/>
        </p:scale>
        <p:origin x="-636" y="-108"/>
      </p:cViewPr>
      <p:guideLst>
        <p:guide orient="horz" pos="2160"/>
        <p:guide pos="3839"/>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pPr/>
              <a:t>11/14/2012</a:t>
            </a:fld>
            <a:endParaRPr dirty="0">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pPr/>
              <a:t>‹#›</a:t>
            </a:fld>
            <a:endParaRPr dirty="0">
              <a:solidFill>
                <a:schemeClr val="tx2"/>
              </a:solidFill>
            </a:endParaRPr>
          </a:p>
        </p:txBody>
      </p:sp>
    </p:spTree>
    <p:extLst>
      <p:ext uri="{BB962C8B-B14F-4D97-AF65-F5344CB8AC3E}">
        <p14:creationId xmlns:p14="http://schemas.microsoft.com/office/powerpoint/2010/main" xmlns=""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11/14/2012</a:t>
            </a:fld>
            <a:endParaRPr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dirty="0"/>
          </a:p>
        </p:txBody>
      </p:sp>
    </p:spTree>
    <p:extLst>
      <p:ext uri="{BB962C8B-B14F-4D97-AF65-F5344CB8AC3E}">
        <p14:creationId xmlns:p14="http://schemas.microsoft.com/office/powerpoint/2010/main" xmlns=""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Take a moment to answer these questions.  Jot them down.</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25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smtClean="0"/>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xmlns=""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pPr/>
              <a:t>11/14/2012</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591C5AD9-787D-40FA-8A4D-16A055B9AF81}" type="slidenum">
              <a:rPr/>
              <a:pPr/>
              <a:t>‹#›</a:t>
            </a:fld>
            <a:endParaRPr dirty="0"/>
          </a:p>
        </p:txBody>
      </p:sp>
    </p:spTree>
    <p:extLst>
      <p:ext uri="{BB962C8B-B14F-4D97-AF65-F5344CB8AC3E}">
        <p14:creationId xmlns:p14="http://schemas.microsoft.com/office/powerpoint/2010/main" xmlns="" val="10104347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pPr/>
              <a:t>11/14/2012</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591C5AD9-787D-40FA-8A4D-16A055B9AF81}" type="slidenum">
              <a:rPr/>
              <a:pPr/>
              <a:t>‹#›</a:t>
            </a:fld>
            <a:endParaRPr dirty="0"/>
          </a:p>
        </p:txBody>
      </p:sp>
    </p:spTree>
    <p:extLst>
      <p:ext uri="{BB962C8B-B14F-4D97-AF65-F5344CB8AC3E}">
        <p14:creationId xmlns:p14="http://schemas.microsoft.com/office/powerpoint/2010/main" xmlns="" val="36507153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pPr/>
              <a:t>11/14/2012</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DA60BA0E-20D0-4E7C-B286-26C960A6788F}" type="slidenum">
              <a:rPr/>
              <a:pPr/>
              <a:t>‹#›</a:t>
            </a:fld>
            <a:endParaRPr dirty="0"/>
          </a:p>
        </p:txBody>
      </p:sp>
    </p:spTree>
    <p:extLst>
      <p:ext uri="{BB962C8B-B14F-4D97-AF65-F5344CB8AC3E}">
        <p14:creationId xmlns:p14="http://schemas.microsoft.com/office/powerpoint/2010/main" xmlns="" val="15635241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smtClean="0"/>
              <a:t>Click to edit Master title style</a:t>
            </a:r>
            <a:endParaRPr/>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xmlns=""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pPr/>
              <a:t>11/14/2012</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EB37DED6-D4C7-42EE-AB49-D2E39E64FDE4}" type="slidenum">
              <a:rPr/>
              <a:pPr/>
              <a:t>‹#›</a:t>
            </a:fld>
            <a:endParaRPr dirty="0"/>
          </a:p>
        </p:txBody>
      </p:sp>
    </p:spTree>
    <p:extLst>
      <p:ext uri="{BB962C8B-B14F-4D97-AF65-F5344CB8AC3E}">
        <p14:creationId xmlns:p14="http://schemas.microsoft.com/office/powerpoint/2010/main" xmlns="" val="34893391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pPr/>
              <a:t>11/14/2012</a:t>
            </a:fld>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EB37DED6-D4C7-42EE-AB49-D2E39E64FDE4}" type="slidenum">
              <a:rPr/>
              <a:pPr/>
              <a:t>‹#›</a:t>
            </a:fld>
            <a:endParaRPr dirty="0"/>
          </a:p>
        </p:txBody>
      </p:sp>
    </p:spTree>
    <p:extLst>
      <p:ext uri="{BB962C8B-B14F-4D97-AF65-F5344CB8AC3E}">
        <p14:creationId xmlns:p14="http://schemas.microsoft.com/office/powerpoint/2010/main" xmlns="" val="3552830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pPr/>
              <a:t>11/14/2012</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EB37DED6-D4C7-42EE-AB49-D2E39E64FDE4}" type="slidenum">
              <a:rPr/>
              <a:pPr/>
              <a:t>‹#›</a:t>
            </a:fld>
            <a:endParaRPr dirty="0"/>
          </a:p>
        </p:txBody>
      </p:sp>
    </p:spTree>
    <p:extLst>
      <p:ext uri="{BB962C8B-B14F-4D97-AF65-F5344CB8AC3E}">
        <p14:creationId xmlns:p14="http://schemas.microsoft.com/office/powerpoint/2010/main" xmlns="" val="35167638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pPr/>
              <a:t>11/14/2012</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EB37DED6-D4C7-42EE-AB49-D2E39E64FDE4}" type="slidenum">
              <a:rPr/>
              <a:pPr/>
              <a:t>‹#›</a:t>
            </a:fld>
            <a:endParaRPr dirty="0"/>
          </a:p>
        </p:txBody>
      </p:sp>
    </p:spTree>
    <p:extLst>
      <p:ext uri="{BB962C8B-B14F-4D97-AF65-F5344CB8AC3E}">
        <p14:creationId xmlns:p14="http://schemas.microsoft.com/office/powerpoint/2010/main" xmlns="" val="20687318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smtClean="0"/>
              <a:t>Click to edit Master title style</a:t>
            </a:r>
            <a:endParaRP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pPr/>
              <a:t>11/14/2012</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2DFBB78A-01B4-41F2-96B0-677A4A282832}" type="slidenum">
              <a:rPr/>
              <a:pPr/>
              <a:t>‹#›</a:t>
            </a:fld>
            <a:endParaRPr dirty="0"/>
          </a:p>
        </p:txBody>
      </p:sp>
    </p:spTree>
    <p:extLst>
      <p:ext uri="{BB962C8B-B14F-4D97-AF65-F5344CB8AC3E}">
        <p14:creationId xmlns:p14="http://schemas.microsoft.com/office/powerpoint/2010/main" xmlns="" val="19680720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smtClean="0"/>
              <a:t>Click to edit Master title style</a:t>
            </a:r>
            <a:endParaRPr/>
          </a:p>
        </p:txBody>
      </p:sp>
      <p:sp>
        <p:nvSpPr>
          <p:cNvPr id="3" name="Picture Placeholder 2"/>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dirty="0" smtClean="0"/>
              <a:t>Click icon to add picture</a:t>
            </a:r>
            <a:endParaRPr dirty="0"/>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pPr/>
              <a:t>11/14/2012</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2DFBB78A-01B4-41F2-96B0-677A4A282832}" type="slidenum">
              <a:rPr/>
              <a:pPr/>
              <a:t>‹#›</a:t>
            </a:fld>
            <a:endParaRPr dirty="0"/>
          </a:p>
        </p:txBody>
      </p:sp>
    </p:spTree>
    <p:extLst>
      <p:ext uri="{BB962C8B-B14F-4D97-AF65-F5344CB8AC3E}">
        <p14:creationId xmlns:p14="http://schemas.microsoft.com/office/powerpoint/2010/main" xmlns="" val="12213374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lumOff val="50000"/>
                  </a:schemeClr>
                </a:solidFill>
              </a:defRPr>
            </a:lvl1pPr>
          </a:lstStyle>
          <a:p>
            <a:fld id="{2DD204D1-F9BD-4643-8480-6EA41EB484F1}" type="datetimeFigureOut">
              <a:rPr lang="en-US"/>
              <a:pPr/>
              <a:t>11/14/2012</a:t>
            </a:fld>
            <a:endParaRPr dirty="0"/>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lumOff val="50000"/>
                  </a:schemeClr>
                </a:solidFill>
              </a:defRPr>
            </a:lvl1pPr>
          </a:lstStyle>
          <a:p>
            <a:endParaRPr dirty="0"/>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lumOff val="50000"/>
                  </a:schemeClr>
                </a:solidFill>
              </a:defRPr>
            </a:lvl1pPr>
          </a:lstStyle>
          <a:p>
            <a:fld id="{EB37DED6-D4C7-42EE-AB49-D2E39E64FDE4}" type="slidenum">
              <a:rPr/>
              <a:pPr/>
              <a:t>‹#›</a:t>
            </a:fld>
            <a:endParaRPr dirty="0"/>
          </a:p>
        </p:txBody>
      </p:sp>
    </p:spTree>
    <p:extLst>
      <p:ext uri="{BB962C8B-B14F-4D97-AF65-F5344CB8AC3E}">
        <p14:creationId xmlns:p14="http://schemas.microsoft.com/office/powerpoint/2010/main" xmlns=""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hyperlink" Target="http://teacherexpress.scholastic.com/inventing-inventions-investigation-graphic-organizer-for-the-interactive-whiteboard" TargetMode="External"/><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www.readingquest.org/strat/graphic.html" TargetMode="External"/><Relationship Id="rId13" Type="http://schemas.openxmlformats.org/officeDocument/2006/relationships/hyperlink" Target="http://www.readingquest.org/strat/pto.html" TargetMode="External"/><Relationship Id="rId18" Type="http://schemas.openxmlformats.org/officeDocument/2006/relationships/hyperlink" Target="http://www.readingquest.org/strat/raft.html" TargetMode="External"/><Relationship Id="rId26" Type="http://schemas.openxmlformats.org/officeDocument/2006/relationships/hyperlink" Target="http://www.readingquest.org/strat/321.html" TargetMode="External"/><Relationship Id="rId3" Type="http://schemas.openxmlformats.org/officeDocument/2006/relationships/hyperlink" Target="http://www.readingquest.org/strat/carousel.html" TargetMode="External"/><Relationship Id="rId21" Type="http://schemas.openxmlformats.org/officeDocument/2006/relationships/hyperlink" Target="http://www.readingquest.org/strat/sfa.html" TargetMode="External"/><Relationship Id="rId7" Type="http://schemas.openxmlformats.org/officeDocument/2006/relationships/hyperlink" Target="http://www.readingquest.org/strat/cdmap.html" TargetMode="External"/><Relationship Id="rId12" Type="http://schemas.openxmlformats.org/officeDocument/2006/relationships/hyperlink" Target="http://www.readingquest.org/strat/opinion.html" TargetMode="External"/><Relationship Id="rId17" Type="http://schemas.openxmlformats.org/officeDocument/2006/relationships/hyperlink" Target="http://www.readingquest.org/strat/patternpuzzles.html" TargetMode="External"/><Relationship Id="rId25" Type="http://schemas.openxmlformats.org/officeDocument/2006/relationships/hyperlink" Target="http://www.readingquest.org/strat/3mp.html" TargetMode="External"/><Relationship Id="rId2" Type="http://schemas.openxmlformats.org/officeDocument/2006/relationships/hyperlink" Target="http://www.readingquest.org/strat/abc.html" TargetMode="External"/><Relationship Id="rId16" Type="http://schemas.openxmlformats.org/officeDocument/2006/relationships/hyperlink" Target="http://www.readingquest.org/strat/qta.html" TargetMode="External"/><Relationship Id="rId20" Type="http://schemas.openxmlformats.org/officeDocument/2006/relationships/hyperlink" Target="http://www.readingquest.org/strat/underline.html" TargetMode="External"/><Relationship Id="rId1" Type="http://schemas.openxmlformats.org/officeDocument/2006/relationships/slideLayout" Target="../slideLayouts/slideLayout2.xml"/><Relationship Id="rId6" Type="http://schemas.openxmlformats.org/officeDocument/2006/relationships/hyperlink" Target="http://www.readingquest.org/strat/compare.html" TargetMode="External"/><Relationship Id="rId11" Type="http://schemas.openxmlformats.org/officeDocument/2006/relationships/hyperlink" Target="http://www.readingquest.org/strat/kwl.html" TargetMode="External"/><Relationship Id="rId24" Type="http://schemas.openxmlformats.org/officeDocument/2006/relationships/hyperlink" Target="http://www.readingquest.org/strat/tps.html" TargetMode="External"/><Relationship Id="rId5" Type="http://schemas.openxmlformats.org/officeDocument/2006/relationships/hyperlink" Target="http://www.readingquest.org/strat/column.html" TargetMode="External"/><Relationship Id="rId15" Type="http://schemas.openxmlformats.org/officeDocument/2006/relationships/hyperlink" Target="http://www.readingquest.org/strat/qar.html" TargetMode="External"/><Relationship Id="rId23" Type="http://schemas.openxmlformats.org/officeDocument/2006/relationships/hyperlink" Target="http://www.readingquest.org/strat/thesis.html" TargetMode="External"/><Relationship Id="rId28" Type="http://schemas.openxmlformats.org/officeDocument/2006/relationships/hyperlink" Target="http://www.readingquest.org/strat/wordmap.html" TargetMode="External"/><Relationship Id="rId10" Type="http://schemas.openxmlformats.org/officeDocument/2006/relationships/hyperlink" Target="http://www.readingquest.org/strat/ichart.html" TargetMode="External"/><Relationship Id="rId19" Type="http://schemas.openxmlformats.org/officeDocument/2006/relationships/hyperlink" Target="http://www.readingquest.org/strat/rt.html" TargetMode="External"/><Relationship Id="rId4" Type="http://schemas.openxmlformats.org/officeDocument/2006/relationships/hyperlink" Target="http://www.readingquest.org/strat/clock_buddies.html" TargetMode="External"/><Relationship Id="rId9" Type="http://schemas.openxmlformats.org/officeDocument/2006/relationships/hyperlink" Target="http://www.readingquest.org/strat/storymaps.html" TargetMode="External"/><Relationship Id="rId14" Type="http://schemas.openxmlformats.org/officeDocument/2006/relationships/hyperlink" Target="http://www.readingquest.org/strat/problem.html" TargetMode="External"/><Relationship Id="rId22" Type="http://schemas.openxmlformats.org/officeDocument/2006/relationships/hyperlink" Target="http://www.readingquest.org/strat/summarize.html" TargetMode="External"/><Relationship Id="rId27" Type="http://schemas.openxmlformats.org/officeDocument/2006/relationships/hyperlink" Target="http://www.readingquest.org/strat/venn.html"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Step Up to Reading</a:t>
            </a:r>
            <a:endParaRPr lang="en-US" dirty="0"/>
          </a:p>
        </p:txBody>
      </p:sp>
      <p:sp>
        <p:nvSpPr>
          <p:cNvPr id="3" name="Subtitle 2"/>
          <p:cNvSpPr>
            <a:spLocks noGrp="1"/>
          </p:cNvSpPr>
          <p:nvPr>
            <p:ph type="subTitle" idx="1"/>
          </p:nvPr>
        </p:nvSpPr>
        <p:spPr/>
        <p:txBody>
          <a:bodyPr/>
          <a:lstStyle/>
          <a:p>
            <a:r>
              <a:rPr lang="en-US" dirty="0" smtClean="0"/>
              <a:t>Ways to increase reading ability in your classroom</a:t>
            </a:r>
            <a:endParaRPr lang="en-US" dirty="0"/>
          </a:p>
        </p:txBody>
      </p:sp>
    </p:spTree>
    <p:extLst>
      <p:ext uri="{BB962C8B-B14F-4D97-AF65-F5344CB8AC3E}">
        <p14:creationId xmlns:p14="http://schemas.microsoft.com/office/powerpoint/2010/main" xmlns="" val="36503403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1611" y="76200"/>
            <a:ext cx="8533051" cy="1397000"/>
          </a:xfrm>
        </p:spPr>
        <p:txBody>
          <a:bodyPr/>
          <a:lstStyle/>
          <a:p>
            <a:r>
              <a:rPr lang="en-US" dirty="0" smtClean="0"/>
              <a:t>Before reading: predict</a:t>
            </a:r>
            <a:endParaRPr lang="en-US" dirty="0"/>
          </a:p>
        </p:txBody>
      </p:sp>
      <p:sp>
        <p:nvSpPr>
          <p:cNvPr id="3" name="Content Placeholder 2"/>
          <p:cNvSpPr>
            <a:spLocks noGrp="1"/>
          </p:cNvSpPr>
          <p:nvPr>
            <p:ph idx="1"/>
          </p:nvPr>
        </p:nvSpPr>
        <p:spPr>
          <a:xfrm>
            <a:off x="1979612" y="1676400"/>
            <a:ext cx="9601200" cy="4470400"/>
          </a:xfrm>
        </p:spPr>
        <p:txBody>
          <a:bodyPr/>
          <a:lstStyle/>
          <a:p>
            <a:r>
              <a:rPr lang="en-US" dirty="0" smtClean="0"/>
              <a:t>Predict which words students won’t decode easily; pull them out, sounds them out </a:t>
            </a:r>
          </a:p>
          <a:p>
            <a:pPr lvl="1"/>
            <a:r>
              <a:rPr lang="en-US" dirty="0" smtClean="0"/>
              <a:t>Ex.(shark) s-h makes shhhh…, a-r says ar like a pirate, k says k</a:t>
            </a:r>
          </a:p>
          <a:p>
            <a:r>
              <a:rPr lang="en-US" dirty="0" smtClean="0"/>
              <a:t>Predict which parts of the story will need a think-aloud </a:t>
            </a:r>
          </a:p>
          <a:p>
            <a:pPr lvl="1"/>
            <a:r>
              <a:rPr lang="en-US" dirty="0" smtClean="0"/>
              <a:t>Ex. Here the author writes (blah, blah </a:t>
            </a:r>
            <a:r>
              <a:rPr lang="en-US" dirty="0" err="1" smtClean="0"/>
              <a:t>blah</a:t>
            </a:r>
            <a:r>
              <a:rPr lang="en-US" dirty="0" smtClean="0"/>
              <a:t>,) she’s inferring, or she means, (blah, blah, blah).</a:t>
            </a:r>
          </a:p>
          <a:p>
            <a:r>
              <a:rPr lang="en-US" dirty="0" smtClean="0"/>
              <a:t>Predict </a:t>
            </a:r>
            <a:r>
              <a:rPr lang="en-US" dirty="0" smtClean="0"/>
              <a:t>which words students won’t understand but will see again and again(no more than 3-5); pull them out, put them on an index card, discuss them.</a:t>
            </a:r>
          </a:p>
          <a:p>
            <a:pPr lvl="1"/>
            <a:r>
              <a:rPr lang="en-US" dirty="0" smtClean="0"/>
              <a:t>Ex. Reluctant- means he’s not sure he wants to…</a:t>
            </a:r>
          </a:p>
          <a:p>
            <a:pPr>
              <a:buNone/>
            </a:pPr>
            <a:endParaRPr lang="en-US" dirty="0" smtClean="0"/>
          </a:p>
        </p:txBody>
      </p:sp>
      <p:pic>
        <p:nvPicPr>
          <p:cNvPr id="3074" name="Picture 2" descr="C:\Documents and Settings\ssmarsch\Local Settings\Temporary Internet Files\Content.IE5\2XWJQRI9\MP900402269[1].jpg"/>
          <p:cNvPicPr>
            <a:picLocks noChangeAspect="1" noChangeArrowheads="1"/>
          </p:cNvPicPr>
          <p:nvPr/>
        </p:nvPicPr>
        <p:blipFill>
          <a:blip r:embed="rId2" cstate="print"/>
          <a:srcRect/>
          <a:stretch>
            <a:fillRect/>
          </a:stretch>
        </p:blipFill>
        <p:spPr bwMode="auto">
          <a:xfrm>
            <a:off x="0" y="0"/>
            <a:ext cx="2088746" cy="3131591"/>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reading: prepare</a:t>
            </a:r>
            <a:endParaRPr lang="en-US" dirty="0"/>
          </a:p>
        </p:txBody>
      </p:sp>
      <p:sp>
        <p:nvSpPr>
          <p:cNvPr id="3" name="Content Placeholder 2"/>
          <p:cNvSpPr>
            <a:spLocks noGrp="1"/>
          </p:cNvSpPr>
          <p:nvPr>
            <p:ph idx="1"/>
          </p:nvPr>
        </p:nvSpPr>
        <p:spPr>
          <a:xfrm>
            <a:off x="1117309" y="1701800"/>
            <a:ext cx="7567903" cy="4470400"/>
          </a:xfrm>
        </p:spPr>
        <p:txBody>
          <a:bodyPr>
            <a:normAutofit lnSpcReduction="10000"/>
          </a:bodyPr>
          <a:lstStyle/>
          <a:p>
            <a:pPr>
              <a:buNone/>
            </a:pPr>
            <a:r>
              <a:rPr lang="en-US" dirty="0" smtClean="0"/>
              <a:t>Prepare your students to read:</a:t>
            </a:r>
          </a:p>
          <a:p>
            <a:r>
              <a:rPr lang="en-US" dirty="0" smtClean="0"/>
              <a:t>State reading purpose: </a:t>
            </a:r>
          </a:p>
          <a:p>
            <a:pPr lvl="1"/>
            <a:r>
              <a:rPr lang="en-US" dirty="0" smtClean="0"/>
              <a:t>Ex. We are reading to learn about bugs. We are reading this story for enjoyment.</a:t>
            </a:r>
          </a:p>
          <a:p>
            <a:pPr marL="231775" lvl="1" indent="-219075">
              <a:buFont typeface="Arial" pitchFamily="34" charset="0"/>
              <a:buChar char="•"/>
            </a:pPr>
            <a:r>
              <a:rPr lang="en-US" sz="2400" dirty="0" smtClean="0"/>
              <a:t>Think aloud your pre-reading habits</a:t>
            </a:r>
          </a:p>
          <a:p>
            <a:pPr marL="736600" lvl="2" indent="-298450">
              <a:buFont typeface="Century Gothic" pitchFamily="34" charset="0"/>
              <a:buChar char="―"/>
            </a:pPr>
            <a:r>
              <a:rPr lang="en-US" sz="2000" dirty="0" smtClean="0"/>
              <a:t>Ex. This looks like a fiction story.  I have read books by this author before.  How many pages is it? </a:t>
            </a:r>
          </a:p>
          <a:p>
            <a:r>
              <a:rPr lang="en-US" dirty="0" smtClean="0"/>
              <a:t>Make the foreign familiar </a:t>
            </a:r>
          </a:p>
          <a:p>
            <a:pPr lvl="1"/>
            <a:r>
              <a:rPr lang="en-US" dirty="0" smtClean="0"/>
              <a:t>Ex. what does this remind you of, have you ever experienced this, what do you think it will be about?, let’s look at a picture, etc.</a:t>
            </a:r>
          </a:p>
          <a:p>
            <a:pPr lvl="1"/>
            <a:endParaRPr lang="en-US" dirty="0" smtClean="0"/>
          </a:p>
          <a:p>
            <a:pPr>
              <a:buNone/>
            </a:pPr>
            <a:endParaRPr lang="en-US" dirty="0"/>
          </a:p>
        </p:txBody>
      </p:sp>
      <p:pic>
        <p:nvPicPr>
          <p:cNvPr id="2054" name="Picture 6" descr="C:\Documents and Settings\ssmarsch\Local Settings\Temporary Internet Files\Content.IE5\Q1I76NSZ\MP900386106[1].jpg"/>
          <p:cNvPicPr>
            <a:picLocks noChangeAspect="1" noChangeArrowheads="1"/>
          </p:cNvPicPr>
          <p:nvPr/>
        </p:nvPicPr>
        <p:blipFill>
          <a:blip r:embed="rId2" cstate="print"/>
          <a:srcRect/>
          <a:stretch>
            <a:fillRect/>
          </a:stretch>
        </p:blipFill>
        <p:spPr bwMode="auto">
          <a:xfrm>
            <a:off x="8837612" y="1219200"/>
            <a:ext cx="2946400" cy="441960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During reading: prepare</a:t>
            </a:r>
            <a:endParaRPr lang="en-US" dirty="0"/>
          </a:p>
        </p:txBody>
      </p:sp>
      <p:sp>
        <p:nvSpPr>
          <p:cNvPr id="3" name="Content Placeholder 2"/>
          <p:cNvSpPr>
            <a:spLocks noGrp="1"/>
          </p:cNvSpPr>
          <p:nvPr>
            <p:ph idx="1"/>
          </p:nvPr>
        </p:nvSpPr>
        <p:spPr/>
        <p:txBody>
          <a:bodyPr/>
          <a:lstStyle/>
          <a:p>
            <a:pPr>
              <a:buNone/>
            </a:pPr>
            <a:r>
              <a:rPr lang="en-US" dirty="0" smtClean="0"/>
              <a:t>	“Today we’re going to read a book about Egypt!  Does anyone know anything about Egypt?”</a:t>
            </a:r>
          </a:p>
          <a:p>
            <a:pPr>
              <a:buNone/>
            </a:pPr>
            <a:r>
              <a:rPr lang="en-US" dirty="0" smtClean="0"/>
              <a:t>			(Write this down)</a:t>
            </a:r>
          </a:p>
          <a:p>
            <a:pPr>
              <a:buNone/>
            </a:pPr>
            <a:r>
              <a:rPr lang="en-US" dirty="0" smtClean="0"/>
              <a:t>	“Good, let’s find out where Egypt is in the world.”</a:t>
            </a:r>
          </a:p>
          <a:p>
            <a:pPr>
              <a:buNone/>
            </a:pPr>
            <a:r>
              <a:rPr lang="en-US" dirty="0" smtClean="0"/>
              <a:t>…</a:t>
            </a:r>
          </a:p>
          <a:p>
            <a:pPr>
              <a:buNone/>
            </a:pP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AWCLOSE.jpg"/>
          <p:cNvPicPr>
            <a:picLocks noChangeAspect="1"/>
          </p:cNvPicPr>
          <p:nvPr/>
        </p:nvPicPr>
        <p:blipFill>
          <a:blip r:embed="rId2" cstate="print"/>
          <a:stretch>
            <a:fillRect/>
          </a:stretch>
        </p:blipFill>
        <p:spPr>
          <a:xfrm>
            <a:off x="846137" y="295275"/>
            <a:ext cx="10496550" cy="626745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aw.jpg"/>
          <p:cNvPicPr>
            <a:picLocks noChangeAspect="1"/>
          </p:cNvPicPr>
          <p:nvPr/>
        </p:nvPicPr>
        <p:blipFill>
          <a:blip r:embed="rId2" cstate="print"/>
          <a:stretch>
            <a:fillRect/>
          </a:stretch>
        </p:blipFill>
        <p:spPr>
          <a:xfrm>
            <a:off x="303213" y="714940"/>
            <a:ext cx="11658599" cy="540992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ARTH.jpg"/>
          <p:cNvPicPr>
            <a:picLocks noGrp="1" noChangeAspect="1"/>
          </p:cNvPicPr>
          <p:nvPr>
            <p:ph idx="1"/>
          </p:nvPr>
        </p:nvPicPr>
        <p:blipFill>
          <a:blip r:embed="rId2" cstate="print"/>
          <a:stretch>
            <a:fillRect/>
          </a:stretch>
        </p:blipFill>
        <p:spPr>
          <a:xfrm>
            <a:off x="379412" y="-1"/>
            <a:ext cx="11582399" cy="6903691"/>
          </a:xfr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FRICA.jpg"/>
          <p:cNvPicPr>
            <a:picLocks noChangeAspect="1"/>
          </p:cNvPicPr>
          <p:nvPr/>
        </p:nvPicPr>
        <p:blipFill>
          <a:blip r:embed="rId2" cstate="print"/>
          <a:stretch>
            <a:fillRect/>
          </a:stretch>
        </p:blipFill>
        <p:spPr>
          <a:xfrm>
            <a:off x="817562" y="304800"/>
            <a:ext cx="10553700" cy="62484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GYPT1.jpg"/>
          <p:cNvPicPr>
            <a:picLocks noChangeAspect="1"/>
          </p:cNvPicPr>
          <p:nvPr/>
        </p:nvPicPr>
        <p:blipFill>
          <a:blip r:embed="rId2" cstate="print"/>
          <a:stretch>
            <a:fillRect/>
          </a:stretch>
        </p:blipFill>
        <p:spPr>
          <a:xfrm>
            <a:off x="788987" y="457200"/>
            <a:ext cx="10610850" cy="59436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YRAMID.jpg"/>
          <p:cNvPicPr>
            <a:picLocks noChangeAspect="1"/>
          </p:cNvPicPr>
          <p:nvPr/>
        </p:nvPicPr>
        <p:blipFill>
          <a:blip r:embed="rId2" cstate="print"/>
          <a:stretch>
            <a:fillRect/>
          </a:stretch>
        </p:blipFill>
        <p:spPr>
          <a:xfrm>
            <a:off x="831850" y="404812"/>
            <a:ext cx="10525125" cy="604837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0736.jpg"/>
          <p:cNvPicPr>
            <a:picLocks noChangeAspect="1"/>
          </p:cNvPicPr>
          <p:nvPr/>
        </p:nvPicPr>
        <p:blipFill>
          <a:blip r:embed="rId2" cstate="print"/>
          <a:stretch>
            <a:fillRect/>
          </a:stretch>
        </p:blipFill>
        <p:spPr>
          <a:xfrm>
            <a:off x="1674812" y="228600"/>
            <a:ext cx="8610600" cy="645795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Steps to Reading</a:t>
            </a:r>
            <a:endParaRPr lang="en-US" dirty="0"/>
          </a:p>
        </p:txBody>
      </p:sp>
      <p:sp>
        <p:nvSpPr>
          <p:cNvPr id="14" name="Content Placeholder 13"/>
          <p:cNvSpPr>
            <a:spLocks noGrp="1"/>
          </p:cNvSpPr>
          <p:nvPr>
            <p:ph idx="1"/>
          </p:nvPr>
        </p:nvSpPr>
        <p:spPr/>
        <p:txBody>
          <a:bodyPr/>
          <a:lstStyle/>
          <a:p>
            <a:r>
              <a:rPr lang="en-US" dirty="0" smtClean="0"/>
              <a:t>Building the steps</a:t>
            </a:r>
          </a:p>
          <a:p>
            <a:r>
              <a:rPr lang="en-US" dirty="0" smtClean="0"/>
              <a:t>Before reading</a:t>
            </a:r>
          </a:p>
          <a:p>
            <a:r>
              <a:rPr lang="en-US" dirty="0" smtClean="0"/>
              <a:t>During reading</a:t>
            </a:r>
          </a:p>
          <a:p>
            <a:r>
              <a:rPr lang="en-US" dirty="0" smtClean="0"/>
              <a:t>After reading</a:t>
            </a:r>
          </a:p>
          <a:p>
            <a:endParaRPr lang="en-US" dirty="0"/>
          </a:p>
        </p:txBody>
      </p:sp>
      <p:pic>
        <p:nvPicPr>
          <p:cNvPr id="1027" name="Picture 3" descr="C:\Documents and Settings\ssmarsch\Local Settings\Temporary Internet Files\Content.IE5\2XWJQRI9\MP900444584[1].jpg"/>
          <p:cNvPicPr>
            <a:picLocks noChangeAspect="1" noChangeArrowheads="1"/>
          </p:cNvPicPr>
          <p:nvPr/>
        </p:nvPicPr>
        <p:blipFill>
          <a:blip r:embed="rId2" cstate="print"/>
          <a:srcRect/>
          <a:stretch>
            <a:fillRect/>
          </a:stretch>
        </p:blipFill>
        <p:spPr bwMode="auto">
          <a:xfrm>
            <a:off x="6627812" y="496781"/>
            <a:ext cx="3962400" cy="5936599"/>
          </a:xfrm>
          <a:prstGeom prst="rect">
            <a:avLst/>
          </a:prstGeom>
          <a:noFill/>
        </p:spPr>
      </p:pic>
    </p:spTree>
    <p:extLst>
      <p:ext uri="{BB962C8B-B14F-4D97-AF65-F5344CB8AC3E}">
        <p14:creationId xmlns:p14="http://schemas.microsoft.com/office/powerpoint/2010/main" xmlns="" val="7111829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6412" y="76200"/>
            <a:ext cx="8228250" cy="1397000"/>
          </a:xfrm>
        </p:spPr>
        <p:txBody>
          <a:bodyPr/>
          <a:lstStyle/>
          <a:p>
            <a:r>
              <a:rPr lang="en-US" dirty="0" smtClean="0"/>
              <a:t>During reading: choral and repeated readings</a:t>
            </a:r>
            <a:endParaRPr lang="en-US" dirty="0"/>
          </a:p>
        </p:txBody>
      </p:sp>
      <p:sp>
        <p:nvSpPr>
          <p:cNvPr id="3" name="Content Placeholder 2"/>
          <p:cNvSpPr>
            <a:spLocks noGrp="1"/>
          </p:cNvSpPr>
          <p:nvPr>
            <p:ph idx="1"/>
          </p:nvPr>
        </p:nvSpPr>
        <p:spPr>
          <a:xfrm>
            <a:off x="1117309" y="2286000"/>
            <a:ext cx="10157354" cy="4038600"/>
          </a:xfrm>
        </p:spPr>
        <p:txBody>
          <a:bodyPr>
            <a:normAutofit/>
          </a:bodyPr>
          <a:lstStyle/>
          <a:p>
            <a:r>
              <a:rPr lang="en-US" sz="2800" dirty="0" smtClean="0"/>
              <a:t>Choral readings provide built-in support for students who are weak in reading or afraid to read aloud.  </a:t>
            </a:r>
          </a:p>
          <a:p>
            <a:r>
              <a:rPr lang="en-US" sz="2800" dirty="0" smtClean="0"/>
              <a:t>Students practice reading fluently.</a:t>
            </a:r>
          </a:p>
          <a:p>
            <a:r>
              <a:rPr lang="en-US" sz="2800" dirty="0" smtClean="0"/>
              <a:t>Students practice and pick up sight words.</a:t>
            </a:r>
          </a:p>
          <a:p>
            <a:r>
              <a:rPr lang="en-US" sz="2800" dirty="0" smtClean="0"/>
              <a:t>Students feel more self-confident.</a:t>
            </a:r>
          </a:p>
          <a:p>
            <a:r>
              <a:rPr lang="en-US" sz="2800" dirty="0" smtClean="0"/>
              <a:t>Students succeed in reading.</a:t>
            </a:r>
            <a:endParaRPr lang="en-US" sz="2800" dirty="0"/>
          </a:p>
        </p:txBody>
      </p:sp>
      <p:pic>
        <p:nvPicPr>
          <p:cNvPr id="7" name="Picture 6" descr="choral.jpg"/>
          <p:cNvPicPr>
            <a:picLocks noChangeAspect="1"/>
          </p:cNvPicPr>
          <p:nvPr/>
        </p:nvPicPr>
        <p:blipFill>
          <a:blip r:embed="rId2" cstate="print"/>
          <a:stretch>
            <a:fillRect/>
          </a:stretch>
        </p:blipFill>
        <p:spPr>
          <a:xfrm>
            <a:off x="379412" y="304800"/>
            <a:ext cx="2466975" cy="184785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During reading: choral and repeated readings</a:t>
            </a:r>
            <a:endParaRPr lang="en-US" dirty="0"/>
          </a:p>
        </p:txBody>
      </p:sp>
      <p:sp>
        <p:nvSpPr>
          <p:cNvPr id="3" name="Content Placeholder 2"/>
          <p:cNvSpPr>
            <a:spLocks noGrp="1"/>
          </p:cNvSpPr>
          <p:nvPr>
            <p:ph idx="1"/>
          </p:nvPr>
        </p:nvSpPr>
        <p:spPr>
          <a:xfrm>
            <a:off x="1117309" y="1701800"/>
            <a:ext cx="7948903" cy="4470400"/>
          </a:xfrm>
        </p:spPr>
        <p:txBody>
          <a:bodyPr>
            <a:normAutofit fontScale="92500" lnSpcReduction="10000"/>
          </a:bodyPr>
          <a:lstStyle/>
          <a:p>
            <a:r>
              <a:rPr lang="en-US" b="1" dirty="0" smtClean="0"/>
              <a:t>Step 1</a:t>
            </a:r>
            <a:r>
              <a:rPr lang="en-US" dirty="0" smtClean="0"/>
              <a:t>: Read the text aloud.  Have students point to the words as you read them.  Monitor students.  Pair up highs with lows to assist.</a:t>
            </a:r>
          </a:p>
          <a:p>
            <a:r>
              <a:rPr lang="en-US" b="1" dirty="0" smtClean="0"/>
              <a:t>Step 2</a:t>
            </a:r>
            <a:r>
              <a:rPr lang="en-US" dirty="0" smtClean="0"/>
              <a:t>: Echo. You read.  They echo.  Break naturally. They still point.</a:t>
            </a:r>
          </a:p>
          <a:p>
            <a:pPr lvl="1"/>
            <a:r>
              <a:rPr lang="en-US" dirty="0" smtClean="0"/>
              <a:t>Ex. There was an old lady/ who lived in a shoe</a:t>
            </a:r>
          </a:p>
          <a:p>
            <a:r>
              <a:rPr lang="en-US" b="1" dirty="0" smtClean="0"/>
              <a:t>Step 3</a:t>
            </a:r>
            <a:r>
              <a:rPr lang="en-US" dirty="0" smtClean="0"/>
              <a:t>: All together. They read with you aloud. Pointing.</a:t>
            </a:r>
          </a:p>
          <a:p>
            <a:r>
              <a:rPr lang="en-US" b="1" dirty="0" smtClean="0"/>
              <a:t>Step 4</a:t>
            </a:r>
            <a:r>
              <a:rPr lang="en-US" dirty="0" smtClean="0"/>
              <a:t>:  Choral. They take turns with a partner. (can be by sentence or by page)</a:t>
            </a:r>
          </a:p>
          <a:p>
            <a:r>
              <a:rPr lang="en-US" b="1" dirty="0" smtClean="0"/>
              <a:t>Step 5</a:t>
            </a:r>
            <a:r>
              <a:rPr lang="en-US" dirty="0" smtClean="0"/>
              <a:t>: Students read silently by themselves.  </a:t>
            </a:r>
          </a:p>
          <a:p>
            <a:endParaRPr lang="en-US" dirty="0"/>
          </a:p>
        </p:txBody>
      </p:sp>
      <p:pic>
        <p:nvPicPr>
          <p:cNvPr id="4" name="Picture 3" descr="2.jpg"/>
          <p:cNvPicPr>
            <a:picLocks noChangeAspect="1"/>
          </p:cNvPicPr>
          <p:nvPr/>
        </p:nvPicPr>
        <p:blipFill>
          <a:blip r:embed="rId2" cstate="print"/>
          <a:stretch>
            <a:fillRect/>
          </a:stretch>
        </p:blipFill>
        <p:spPr>
          <a:xfrm>
            <a:off x="8913812" y="2667000"/>
            <a:ext cx="3031067" cy="170497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During Reading: think aloud</a:t>
            </a:r>
            <a:endParaRPr lang="en-US" dirty="0"/>
          </a:p>
        </p:txBody>
      </p:sp>
      <p:sp>
        <p:nvSpPr>
          <p:cNvPr id="3" name="Content Placeholder 2"/>
          <p:cNvSpPr>
            <a:spLocks noGrp="1"/>
          </p:cNvSpPr>
          <p:nvPr>
            <p:ph idx="1"/>
          </p:nvPr>
        </p:nvSpPr>
        <p:spPr/>
        <p:txBody>
          <a:bodyPr/>
          <a:lstStyle/>
          <a:p>
            <a:r>
              <a:rPr lang="en-US" b="1" dirty="0" smtClean="0"/>
              <a:t>Predicting</a:t>
            </a:r>
            <a:r>
              <a:rPr lang="en-US" dirty="0" smtClean="0"/>
              <a:t>- I bet they’ll find the treasure.  </a:t>
            </a:r>
          </a:p>
          <a:p>
            <a:r>
              <a:rPr lang="en-US" b="1" dirty="0" smtClean="0"/>
              <a:t>Explicit questions</a:t>
            </a:r>
            <a:r>
              <a:rPr lang="en-US" dirty="0" smtClean="0"/>
              <a:t>- Why does Peter need the money?</a:t>
            </a:r>
          </a:p>
          <a:p>
            <a:r>
              <a:rPr lang="en-US" b="1" dirty="0" smtClean="0"/>
              <a:t>Implicit questions</a:t>
            </a:r>
            <a:r>
              <a:rPr lang="en-US" dirty="0" smtClean="0"/>
              <a:t>- What might happen if they don’t find the treasure?</a:t>
            </a:r>
          </a:p>
          <a:p>
            <a:r>
              <a:rPr lang="en-US" b="1" dirty="0" smtClean="0"/>
              <a:t>Word meaning</a:t>
            </a:r>
            <a:r>
              <a:rPr lang="en-US" dirty="0" smtClean="0"/>
              <a:t>- a </a:t>
            </a:r>
            <a:r>
              <a:rPr lang="en-US" u="sng" dirty="0" smtClean="0"/>
              <a:t>compass</a:t>
            </a:r>
            <a:r>
              <a:rPr lang="en-US" dirty="0" smtClean="0"/>
              <a:t> is an instrument for finding directions</a:t>
            </a:r>
          </a:p>
          <a:p>
            <a:r>
              <a:rPr lang="en-US" b="1" dirty="0" smtClean="0"/>
              <a:t>Connections</a:t>
            </a:r>
            <a:r>
              <a:rPr lang="en-US" dirty="0" smtClean="0"/>
              <a:t>- If I found a treasure I’d…</a:t>
            </a:r>
          </a:p>
          <a:p>
            <a:r>
              <a:rPr lang="en-US" b="1" dirty="0" smtClean="0"/>
              <a:t>Probe</a:t>
            </a:r>
            <a:r>
              <a:rPr lang="en-US" dirty="0" smtClean="0"/>
              <a:t> students for specifics -How much is a lot of money? </a:t>
            </a:r>
          </a:p>
          <a:p>
            <a:endParaRPr lang="en-US" dirty="0"/>
          </a:p>
        </p:txBody>
      </p:sp>
      <p:pic>
        <p:nvPicPr>
          <p:cNvPr id="5126" name="Picture 6" descr="C:\Documents and Settings\ssmarsch\Local Settings\Temporary Internet Files\Content.IE5\29SVAJUL\MP900443191[1].jpg"/>
          <p:cNvPicPr>
            <a:picLocks noChangeAspect="1" noChangeArrowheads="1"/>
          </p:cNvPicPr>
          <p:nvPr/>
        </p:nvPicPr>
        <p:blipFill>
          <a:blip r:embed="rId2" cstate="print"/>
          <a:srcRect/>
          <a:stretch>
            <a:fillRect/>
          </a:stretch>
        </p:blipFill>
        <p:spPr bwMode="auto">
          <a:xfrm>
            <a:off x="9675812" y="228600"/>
            <a:ext cx="1728216" cy="2581656"/>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During independent reading: word recognition help</a:t>
            </a:r>
            <a:endParaRPr lang="en-US" dirty="0"/>
          </a:p>
        </p:txBody>
      </p:sp>
      <p:sp>
        <p:nvSpPr>
          <p:cNvPr id="3" name="Content Placeholder 2"/>
          <p:cNvSpPr>
            <a:spLocks noGrp="1"/>
          </p:cNvSpPr>
          <p:nvPr>
            <p:ph idx="1"/>
          </p:nvPr>
        </p:nvSpPr>
        <p:spPr>
          <a:xfrm>
            <a:off x="1117309" y="1701800"/>
            <a:ext cx="7034503" cy="4470400"/>
          </a:xfrm>
        </p:spPr>
        <p:txBody>
          <a:bodyPr/>
          <a:lstStyle/>
          <a:p>
            <a:r>
              <a:rPr lang="en-US" dirty="0" smtClean="0"/>
              <a:t>Ask what makes sense</a:t>
            </a:r>
          </a:p>
          <a:p>
            <a:r>
              <a:rPr lang="en-US" dirty="0" smtClean="0"/>
              <a:t>Ask if there is a part of the word that they know</a:t>
            </a:r>
          </a:p>
          <a:p>
            <a:r>
              <a:rPr lang="en-US" dirty="0" smtClean="0"/>
              <a:t>Suggest putting clues together to make a word</a:t>
            </a:r>
          </a:p>
          <a:p>
            <a:r>
              <a:rPr lang="en-US" dirty="0" smtClean="0"/>
              <a:t>Model and illustrate </a:t>
            </a:r>
          </a:p>
          <a:p>
            <a:pPr lvl="1"/>
            <a:r>
              <a:rPr lang="en-US" dirty="0" smtClean="0"/>
              <a:t>Ex. stone s-t makes st, what other words say st? Silent e makes the vowel say it’s own name, what vowel is this? </a:t>
            </a:r>
          </a:p>
          <a:p>
            <a:endParaRPr lang="en-US" dirty="0" smtClean="0"/>
          </a:p>
        </p:txBody>
      </p:sp>
      <p:pic>
        <p:nvPicPr>
          <p:cNvPr id="4" name="Picture 3" descr="Word-card-horse-zoom.jpg"/>
          <p:cNvPicPr>
            <a:picLocks noChangeAspect="1"/>
          </p:cNvPicPr>
          <p:nvPr/>
        </p:nvPicPr>
        <p:blipFill>
          <a:blip r:embed="rId2" cstate="print"/>
          <a:stretch>
            <a:fillRect/>
          </a:stretch>
        </p:blipFill>
        <p:spPr>
          <a:xfrm>
            <a:off x="7847012" y="3581400"/>
            <a:ext cx="4064000" cy="30480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reading: WRITE! </a:t>
            </a:r>
            <a:endParaRPr lang="en-US" dirty="0"/>
          </a:p>
        </p:txBody>
      </p:sp>
      <p:sp>
        <p:nvSpPr>
          <p:cNvPr id="3" name="Content Placeholder 2"/>
          <p:cNvSpPr>
            <a:spLocks noGrp="1"/>
          </p:cNvSpPr>
          <p:nvPr>
            <p:ph idx="1"/>
          </p:nvPr>
        </p:nvSpPr>
        <p:spPr/>
        <p:txBody>
          <a:bodyPr/>
          <a:lstStyle/>
          <a:p>
            <a:pPr marL="0" indent="0">
              <a:buNone/>
            </a:pPr>
            <a:r>
              <a:rPr lang="en-US" dirty="0" smtClean="0"/>
              <a:t>Students should write for at least 40 minutes a day, 4 days a week (Graves, 1994)</a:t>
            </a:r>
          </a:p>
          <a:p>
            <a:r>
              <a:rPr lang="en-US" b="1" dirty="0" smtClean="0"/>
              <a:t>Discuss</a:t>
            </a:r>
            <a:r>
              <a:rPr lang="en-US" dirty="0" smtClean="0"/>
              <a:t>- prewriting: brainstorming, organizing ideas, paraphrase whole class/small group</a:t>
            </a:r>
          </a:p>
          <a:p>
            <a:r>
              <a:rPr lang="en-US" b="1" dirty="0" smtClean="0"/>
              <a:t>Elaborate</a:t>
            </a:r>
            <a:r>
              <a:rPr lang="en-US" dirty="0" smtClean="0"/>
              <a:t>: story mapping, alternate endings, comparisons, connections, descriptions</a:t>
            </a:r>
          </a:p>
          <a:p>
            <a:r>
              <a:rPr lang="en-US" b="1" dirty="0" smtClean="0"/>
              <a:t>Clarify</a:t>
            </a:r>
            <a:r>
              <a:rPr lang="en-US" dirty="0" smtClean="0"/>
              <a:t>: summarize, reflect, explain, investigate, illustrate</a:t>
            </a:r>
          </a:p>
          <a:p>
            <a:r>
              <a:rPr lang="en-US" b="1" dirty="0" smtClean="0"/>
              <a:t>Develop skills</a:t>
            </a:r>
            <a:r>
              <a:rPr lang="en-US" dirty="0" smtClean="0"/>
              <a:t>: vocabulary building, deciding, creating, inventing, </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rain_gyri_words_mojo_designthumb400.png"/>
          <p:cNvPicPr>
            <a:picLocks noGrp="1" noChangeAspect="1"/>
          </p:cNvPicPr>
          <p:nvPr>
            <p:ph idx="4294967295"/>
          </p:nvPr>
        </p:nvPicPr>
        <p:blipFill>
          <a:blip r:embed="rId3" cstate="print"/>
          <a:stretch>
            <a:fillRect/>
          </a:stretch>
        </p:blipFill>
        <p:spPr>
          <a:xfrm>
            <a:off x="3884612" y="2438400"/>
            <a:ext cx="3430984" cy="2667000"/>
          </a:xfrm>
        </p:spPr>
      </p:pic>
      <p:sp>
        <p:nvSpPr>
          <p:cNvPr id="5" name="TextBox 4"/>
          <p:cNvSpPr txBox="1"/>
          <p:nvPr/>
        </p:nvSpPr>
        <p:spPr>
          <a:xfrm>
            <a:off x="4189412" y="5105400"/>
            <a:ext cx="2971800" cy="461665"/>
          </a:xfrm>
          <a:prstGeom prst="rect">
            <a:avLst/>
          </a:prstGeom>
          <a:noFill/>
        </p:spPr>
        <p:txBody>
          <a:bodyPr wrap="square" rtlCol="0">
            <a:spAutoFit/>
          </a:bodyPr>
          <a:lstStyle/>
          <a:p>
            <a:pPr algn="ctr"/>
            <a:r>
              <a:rPr lang="en-US" b="1" dirty="0" smtClean="0"/>
              <a:t>Illustrate</a:t>
            </a:r>
            <a:endParaRPr lang="en-US" b="1" dirty="0"/>
          </a:p>
        </p:txBody>
      </p:sp>
      <p:pic>
        <p:nvPicPr>
          <p:cNvPr id="6" name="Picture 5" descr="original-109051-1.jpg"/>
          <p:cNvPicPr>
            <a:picLocks noChangeAspect="1"/>
          </p:cNvPicPr>
          <p:nvPr/>
        </p:nvPicPr>
        <p:blipFill>
          <a:blip r:embed="rId4" cstate="print"/>
          <a:stretch>
            <a:fillRect/>
          </a:stretch>
        </p:blipFill>
        <p:spPr>
          <a:xfrm>
            <a:off x="227012" y="152400"/>
            <a:ext cx="3429000" cy="4445000"/>
          </a:xfrm>
          <a:prstGeom prst="rect">
            <a:avLst/>
          </a:prstGeom>
        </p:spPr>
      </p:pic>
      <p:sp>
        <p:nvSpPr>
          <p:cNvPr id="7" name="TextBox 6"/>
          <p:cNvSpPr txBox="1"/>
          <p:nvPr/>
        </p:nvSpPr>
        <p:spPr>
          <a:xfrm>
            <a:off x="531812" y="4572000"/>
            <a:ext cx="2895600" cy="461665"/>
          </a:xfrm>
          <a:prstGeom prst="rect">
            <a:avLst/>
          </a:prstGeom>
          <a:noFill/>
        </p:spPr>
        <p:txBody>
          <a:bodyPr wrap="square" rtlCol="0">
            <a:spAutoFit/>
          </a:bodyPr>
          <a:lstStyle/>
          <a:p>
            <a:pPr algn="ctr"/>
            <a:r>
              <a:rPr lang="en-US" b="1" dirty="0" smtClean="0"/>
              <a:t>Brainstorm</a:t>
            </a:r>
            <a:endParaRPr lang="en-US" b="1" dirty="0"/>
          </a:p>
        </p:txBody>
      </p:sp>
      <p:pic>
        <p:nvPicPr>
          <p:cNvPr id="8" name="Picture 7" descr="0545207150_e027.jpg">
            <a:hlinkClick r:id="rId5"/>
          </p:cNvPr>
          <p:cNvPicPr>
            <a:picLocks noChangeAspect="1"/>
          </p:cNvPicPr>
          <p:nvPr/>
        </p:nvPicPr>
        <p:blipFill>
          <a:blip r:embed="rId6" cstate="print"/>
          <a:stretch>
            <a:fillRect/>
          </a:stretch>
        </p:blipFill>
        <p:spPr>
          <a:xfrm>
            <a:off x="7542212" y="457200"/>
            <a:ext cx="4283841" cy="5562600"/>
          </a:xfrm>
          <a:prstGeom prst="rect">
            <a:avLst/>
          </a:prstGeom>
        </p:spPr>
      </p:pic>
      <p:sp>
        <p:nvSpPr>
          <p:cNvPr id="9" name="TextBox 8"/>
          <p:cNvSpPr txBox="1"/>
          <p:nvPr/>
        </p:nvSpPr>
        <p:spPr>
          <a:xfrm>
            <a:off x="8228012" y="6019800"/>
            <a:ext cx="3048000" cy="461665"/>
          </a:xfrm>
          <a:prstGeom prst="rect">
            <a:avLst/>
          </a:prstGeom>
          <a:noFill/>
        </p:spPr>
        <p:txBody>
          <a:bodyPr wrap="square" rtlCol="0">
            <a:spAutoFit/>
          </a:bodyPr>
          <a:lstStyle/>
          <a:p>
            <a:pPr algn="ctr"/>
            <a:r>
              <a:rPr lang="en-US" b="1" dirty="0" smtClean="0"/>
              <a:t>Invent</a:t>
            </a:r>
            <a:endParaRPr lang="en-US" b="1"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reading: WRITE!</a:t>
            </a:r>
            <a:endParaRPr lang="en-US" dirty="0"/>
          </a:p>
        </p:txBody>
      </p:sp>
      <p:sp>
        <p:nvSpPr>
          <p:cNvPr id="3" name="Content Placeholder 2"/>
          <p:cNvSpPr>
            <a:spLocks noGrp="1"/>
          </p:cNvSpPr>
          <p:nvPr>
            <p:ph idx="1"/>
          </p:nvPr>
        </p:nvSpPr>
        <p:spPr/>
        <p:txBody>
          <a:bodyPr/>
          <a:lstStyle/>
          <a:p>
            <a:pPr>
              <a:buNone/>
            </a:pPr>
            <a:r>
              <a:rPr lang="en-US" b="1" dirty="0" smtClean="0"/>
              <a:t>Traditional and Non-traditional Writing Forms</a:t>
            </a:r>
          </a:p>
          <a:p>
            <a:pPr>
              <a:buNone/>
            </a:pPr>
            <a:r>
              <a:rPr lang="en-US" b="1" dirty="0" smtClean="0"/>
              <a:t>Traditional</a:t>
            </a:r>
            <a:r>
              <a:rPr lang="en-US" dirty="0" smtClean="0"/>
              <a:t> : autobiographies, poems, mysteries, fables, stories, personal narratives, invitations, book reports, reviews, news stories, folktales, journals, plays, letters, essays, skits, interviews, books, biographies, reports, myths, fairy tales, tall tales, speeches</a:t>
            </a:r>
          </a:p>
          <a:p>
            <a:pPr>
              <a:buNone/>
            </a:pPr>
            <a:r>
              <a:rPr lang="en-US" b="1" dirty="0" smtClean="0"/>
              <a:t>Non-traditional</a:t>
            </a:r>
            <a:r>
              <a:rPr lang="en-US" dirty="0" smtClean="0"/>
              <a:t>: text messages, emails, blogs, tweets, status updates, bumper stickers, advertisements, jokes, cartoons, obituaries, greeting cards, raps, menus, song lyrics, proverbs, riddles, editorials, recipes, maps, comic strips, posters, job postings, résumés, thank-you notes</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Before/During/After reading activities</a:t>
            </a:r>
            <a:endParaRPr lang="en-US" dirty="0"/>
          </a:p>
        </p:txBody>
      </p:sp>
      <p:sp>
        <p:nvSpPr>
          <p:cNvPr id="3" name="Content Placeholder 2"/>
          <p:cNvSpPr>
            <a:spLocks noGrp="1"/>
          </p:cNvSpPr>
          <p:nvPr>
            <p:ph idx="1"/>
          </p:nvPr>
        </p:nvSpPr>
        <p:spPr>
          <a:xfrm>
            <a:off x="6018212" y="1600200"/>
            <a:ext cx="2919703" cy="4318000"/>
          </a:xfrm>
        </p:spPr>
        <p:txBody>
          <a:bodyPr>
            <a:normAutofit fontScale="55000" lnSpcReduction="20000"/>
          </a:bodyPr>
          <a:lstStyle/>
          <a:p>
            <a:pPr>
              <a:buNone/>
            </a:pPr>
            <a:r>
              <a:rPr lang="en-US" dirty="0" smtClean="0"/>
              <a:t>	 </a:t>
            </a:r>
            <a:r>
              <a:rPr lang="en-US" dirty="0" smtClean="0">
                <a:hlinkClick r:id="rId2"/>
              </a:rPr>
              <a:t>ABC brainstorm</a:t>
            </a:r>
            <a:r>
              <a:rPr lang="en-US" dirty="0" smtClean="0"/>
              <a:t/>
            </a:r>
            <a:br>
              <a:rPr lang="en-US" dirty="0" smtClean="0"/>
            </a:br>
            <a:r>
              <a:rPr lang="en-US" dirty="0" smtClean="0"/>
              <a:t> </a:t>
            </a:r>
            <a:r>
              <a:rPr lang="en-US" dirty="0" smtClean="0">
                <a:hlinkClick r:id="rId3"/>
              </a:rPr>
              <a:t>carousel</a:t>
            </a:r>
            <a:r>
              <a:rPr lang="en-US" dirty="0" smtClean="0"/>
              <a:t/>
            </a:r>
            <a:br>
              <a:rPr lang="en-US" dirty="0" smtClean="0"/>
            </a:br>
            <a:r>
              <a:rPr lang="en-US" dirty="0" smtClean="0"/>
              <a:t> </a:t>
            </a:r>
            <a:r>
              <a:rPr lang="en-US" dirty="0" smtClean="0">
                <a:hlinkClick r:id="rId4"/>
              </a:rPr>
              <a:t>clock buddies</a:t>
            </a:r>
            <a:r>
              <a:rPr lang="en-US" dirty="0" smtClean="0"/>
              <a:t/>
            </a:r>
            <a:br>
              <a:rPr lang="en-US" dirty="0" smtClean="0"/>
            </a:br>
            <a:r>
              <a:rPr lang="en-US" dirty="0" smtClean="0"/>
              <a:t> </a:t>
            </a:r>
            <a:r>
              <a:rPr lang="en-US" dirty="0" smtClean="0">
                <a:hlinkClick r:id="rId5"/>
              </a:rPr>
              <a:t>column notes</a:t>
            </a:r>
            <a:r>
              <a:rPr lang="en-US" dirty="0" smtClean="0"/>
              <a:t/>
            </a:r>
            <a:br>
              <a:rPr lang="en-US" dirty="0" smtClean="0"/>
            </a:br>
            <a:r>
              <a:rPr lang="en-US" dirty="0" smtClean="0"/>
              <a:t> </a:t>
            </a:r>
            <a:r>
              <a:rPr lang="en-US" dirty="0" smtClean="0">
                <a:hlinkClick r:id="rId6"/>
              </a:rPr>
              <a:t>comparison-contrast</a:t>
            </a:r>
            <a:r>
              <a:rPr lang="en-US" dirty="0" smtClean="0"/>
              <a:t/>
            </a:r>
            <a:br>
              <a:rPr lang="en-US" dirty="0" smtClean="0"/>
            </a:br>
            <a:r>
              <a:rPr lang="en-US" dirty="0" smtClean="0"/>
              <a:t> </a:t>
            </a:r>
            <a:r>
              <a:rPr lang="en-US" dirty="0" smtClean="0">
                <a:hlinkClick r:id="rId7"/>
              </a:rPr>
              <a:t>CD map</a:t>
            </a:r>
            <a:r>
              <a:rPr lang="en-US" dirty="0" smtClean="0"/>
              <a:t/>
            </a:r>
            <a:br>
              <a:rPr lang="en-US" dirty="0" smtClean="0"/>
            </a:br>
            <a:r>
              <a:rPr lang="en-US" dirty="0" smtClean="0"/>
              <a:t> </a:t>
            </a:r>
            <a:r>
              <a:rPr lang="en-US" dirty="0" smtClean="0">
                <a:hlinkClick r:id="rId8"/>
              </a:rPr>
              <a:t>graphic organizers</a:t>
            </a:r>
            <a:r>
              <a:rPr lang="en-US" dirty="0" smtClean="0"/>
              <a:t/>
            </a:r>
            <a:br>
              <a:rPr lang="en-US" dirty="0" smtClean="0"/>
            </a:br>
            <a:r>
              <a:rPr lang="en-US" dirty="0" smtClean="0"/>
              <a:t> </a:t>
            </a:r>
            <a:r>
              <a:rPr lang="en-US" dirty="0" smtClean="0">
                <a:hlinkClick r:id="rId9"/>
              </a:rPr>
              <a:t>history frames</a:t>
            </a:r>
            <a:r>
              <a:rPr lang="en-US" dirty="0" smtClean="0"/>
              <a:t/>
            </a:r>
            <a:br>
              <a:rPr lang="en-US" dirty="0" smtClean="0"/>
            </a:br>
            <a:r>
              <a:rPr lang="en-US" dirty="0" smtClean="0"/>
              <a:t> </a:t>
            </a:r>
            <a:r>
              <a:rPr lang="en-US" dirty="0" smtClean="0">
                <a:hlinkClick r:id="rId10"/>
              </a:rPr>
              <a:t>inquiry chart</a:t>
            </a:r>
            <a:r>
              <a:rPr lang="en-US" dirty="0" smtClean="0"/>
              <a:t/>
            </a:r>
            <a:br>
              <a:rPr lang="en-US" dirty="0" smtClean="0"/>
            </a:br>
            <a:r>
              <a:rPr lang="en-US" dirty="0" smtClean="0"/>
              <a:t> </a:t>
            </a:r>
            <a:r>
              <a:rPr lang="en-US" dirty="0" smtClean="0">
                <a:hlinkClick r:id="rId11"/>
              </a:rPr>
              <a:t>K - W - L</a:t>
            </a:r>
            <a:r>
              <a:rPr lang="en-US" dirty="0" smtClean="0"/>
              <a:t/>
            </a:r>
            <a:br>
              <a:rPr lang="en-US" dirty="0" smtClean="0"/>
            </a:br>
            <a:r>
              <a:rPr lang="en-US" dirty="0" smtClean="0"/>
              <a:t> </a:t>
            </a:r>
            <a:r>
              <a:rPr lang="en-US" dirty="0" smtClean="0">
                <a:hlinkClick r:id="rId12"/>
              </a:rPr>
              <a:t>opinion-proof</a:t>
            </a:r>
            <a:r>
              <a:rPr lang="en-US" dirty="0" smtClean="0"/>
              <a:t/>
            </a:r>
            <a:br>
              <a:rPr lang="en-US" dirty="0" smtClean="0"/>
            </a:br>
            <a:r>
              <a:rPr lang="en-US" dirty="0" smtClean="0"/>
              <a:t> </a:t>
            </a:r>
            <a:r>
              <a:rPr lang="en-US" dirty="0" smtClean="0">
                <a:hlinkClick r:id="rId13"/>
              </a:rPr>
              <a:t>power thinking</a:t>
            </a:r>
            <a:r>
              <a:rPr lang="en-US" dirty="0" smtClean="0"/>
              <a:t/>
            </a:r>
            <a:br>
              <a:rPr lang="en-US" dirty="0" smtClean="0"/>
            </a:br>
            <a:r>
              <a:rPr lang="en-US" dirty="0" smtClean="0"/>
              <a:t> </a:t>
            </a:r>
            <a:r>
              <a:rPr lang="en-US" dirty="0" smtClean="0">
                <a:hlinkClick r:id="rId14"/>
              </a:rPr>
              <a:t>problem-solution</a:t>
            </a:r>
            <a:r>
              <a:rPr lang="en-US" dirty="0" smtClean="0"/>
              <a:t/>
            </a:r>
            <a:br>
              <a:rPr lang="en-US" dirty="0" smtClean="0"/>
            </a:br>
            <a:r>
              <a:rPr lang="en-US" dirty="0" smtClean="0"/>
              <a:t> </a:t>
            </a:r>
            <a:r>
              <a:rPr lang="en-US" dirty="0" smtClean="0">
                <a:hlinkClick r:id="rId15"/>
              </a:rPr>
              <a:t>QARs</a:t>
            </a:r>
            <a:r>
              <a:rPr lang="en-US" dirty="0" smtClean="0"/>
              <a:t/>
            </a:r>
            <a:br>
              <a:rPr lang="en-US" dirty="0" smtClean="0"/>
            </a:br>
            <a:r>
              <a:rPr lang="en-US" dirty="0" smtClean="0"/>
              <a:t> </a:t>
            </a:r>
            <a:r>
              <a:rPr lang="en-US" dirty="0" smtClean="0">
                <a:hlinkClick r:id="rId16"/>
              </a:rPr>
              <a:t>questioning the author</a:t>
            </a:r>
            <a:r>
              <a:rPr lang="en-US" dirty="0" smtClean="0"/>
              <a:t/>
            </a:r>
            <a:br>
              <a:rPr lang="en-US" dirty="0" smtClean="0"/>
            </a:br>
            <a:r>
              <a:rPr lang="en-US" dirty="0" smtClean="0"/>
              <a:t> </a:t>
            </a:r>
            <a:r>
              <a:rPr lang="en-US" dirty="0" smtClean="0">
                <a:hlinkClick r:id="rId17"/>
              </a:rPr>
              <a:t>pattern puzzles</a:t>
            </a:r>
            <a:r>
              <a:rPr lang="en-US" dirty="0" smtClean="0"/>
              <a:t/>
            </a:r>
            <a:br>
              <a:rPr lang="en-US" dirty="0" smtClean="0"/>
            </a:br>
            <a:r>
              <a:rPr lang="en-US" dirty="0" smtClean="0"/>
              <a:t> </a:t>
            </a:r>
            <a:r>
              <a:rPr lang="en-US" dirty="0" smtClean="0">
                <a:hlinkClick r:id="rId18"/>
              </a:rPr>
              <a:t>RAFT papers</a:t>
            </a:r>
            <a:r>
              <a:rPr lang="en-US" dirty="0" smtClean="0"/>
              <a:t/>
            </a:r>
            <a:br>
              <a:rPr lang="en-US" dirty="0" smtClean="0"/>
            </a:br>
            <a:r>
              <a:rPr lang="en-US" dirty="0" smtClean="0"/>
              <a:t> </a:t>
            </a:r>
            <a:r>
              <a:rPr lang="en-US" dirty="0" smtClean="0">
                <a:hlinkClick r:id="rId19"/>
              </a:rPr>
              <a:t>reciprocal teaching</a:t>
            </a:r>
            <a:r>
              <a:rPr lang="en-US" dirty="0" smtClean="0"/>
              <a:t/>
            </a:r>
            <a:br>
              <a:rPr lang="en-US" dirty="0" smtClean="0"/>
            </a:br>
            <a:r>
              <a:rPr lang="en-US" dirty="0" smtClean="0"/>
              <a:t> </a:t>
            </a:r>
            <a:r>
              <a:rPr lang="en-US" dirty="0" smtClean="0">
                <a:hlinkClick r:id="rId20"/>
              </a:rPr>
              <a:t>underlining</a:t>
            </a:r>
            <a:r>
              <a:rPr lang="en-US" dirty="0" smtClean="0"/>
              <a:t/>
            </a:r>
            <a:br>
              <a:rPr lang="en-US" dirty="0" smtClean="0"/>
            </a:br>
            <a:r>
              <a:rPr lang="en-US" dirty="0" smtClean="0"/>
              <a:t> </a:t>
            </a:r>
            <a:r>
              <a:rPr lang="en-US" dirty="0" smtClean="0">
                <a:hlinkClick r:id="rId21"/>
              </a:rPr>
              <a:t>semantic feature analysis</a:t>
            </a:r>
            <a:r>
              <a:rPr lang="en-US" dirty="0" smtClean="0"/>
              <a:t/>
            </a:r>
            <a:br>
              <a:rPr lang="en-US" dirty="0" smtClean="0"/>
            </a:br>
            <a:r>
              <a:rPr lang="en-US" dirty="0" smtClean="0"/>
              <a:t> </a:t>
            </a:r>
            <a:r>
              <a:rPr lang="en-US" dirty="0" smtClean="0">
                <a:hlinkClick r:id="rId9"/>
              </a:rPr>
              <a:t>story maps</a:t>
            </a:r>
            <a:r>
              <a:rPr lang="en-US" dirty="0" smtClean="0"/>
              <a:t/>
            </a:r>
            <a:br>
              <a:rPr lang="en-US" dirty="0" smtClean="0"/>
            </a:br>
            <a:r>
              <a:rPr lang="en-US" dirty="0" smtClean="0"/>
              <a:t> </a:t>
            </a:r>
            <a:r>
              <a:rPr lang="en-US" dirty="0" smtClean="0">
                <a:hlinkClick r:id="rId22"/>
              </a:rPr>
              <a:t>summarizing</a:t>
            </a:r>
            <a:r>
              <a:rPr lang="en-US" dirty="0" smtClean="0"/>
              <a:t/>
            </a:r>
            <a:br>
              <a:rPr lang="en-US" dirty="0" smtClean="0"/>
            </a:br>
            <a:r>
              <a:rPr lang="en-US" dirty="0" smtClean="0"/>
              <a:t> </a:t>
            </a:r>
            <a:r>
              <a:rPr lang="en-US" dirty="0" smtClean="0">
                <a:hlinkClick r:id="rId23"/>
              </a:rPr>
              <a:t>thesis-proof</a:t>
            </a:r>
            <a:r>
              <a:rPr lang="en-US" dirty="0" smtClean="0"/>
              <a:t/>
            </a:r>
            <a:br>
              <a:rPr lang="en-US" dirty="0" smtClean="0"/>
            </a:br>
            <a:r>
              <a:rPr lang="en-US" dirty="0" smtClean="0"/>
              <a:t> </a:t>
            </a:r>
            <a:r>
              <a:rPr lang="en-US" dirty="0" smtClean="0">
                <a:hlinkClick r:id="rId24"/>
              </a:rPr>
              <a:t>think-pair-share</a:t>
            </a:r>
            <a:r>
              <a:rPr lang="en-US" dirty="0" smtClean="0"/>
              <a:t/>
            </a:r>
            <a:br>
              <a:rPr lang="en-US" dirty="0" smtClean="0"/>
            </a:br>
            <a:r>
              <a:rPr lang="en-US" dirty="0" smtClean="0"/>
              <a:t> </a:t>
            </a:r>
            <a:r>
              <a:rPr lang="en-US" dirty="0" smtClean="0">
                <a:hlinkClick r:id="rId25"/>
              </a:rPr>
              <a:t>3-minute pause</a:t>
            </a:r>
            <a:r>
              <a:rPr lang="en-US" dirty="0" smtClean="0"/>
              <a:t/>
            </a:r>
            <a:br>
              <a:rPr lang="en-US" dirty="0" smtClean="0"/>
            </a:br>
            <a:r>
              <a:rPr lang="en-US" dirty="0" smtClean="0"/>
              <a:t> </a:t>
            </a:r>
            <a:r>
              <a:rPr lang="en-US" dirty="0" smtClean="0">
                <a:hlinkClick r:id="rId26"/>
              </a:rPr>
              <a:t>3 - 2 - 1</a:t>
            </a:r>
            <a:r>
              <a:rPr lang="en-US" dirty="0" smtClean="0"/>
              <a:t/>
            </a:r>
            <a:br>
              <a:rPr lang="en-US" dirty="0" smtClean="0"/>
            </a:br>
            <a:r>
              <a:rPr lang="en-US" dirty="0" smtClean="0"/>
              <a:t> </a:t>
            </a:r>
            <a:r>
              <a:rPr lang="en-US" dirty="0" err="1" smtClean="0">
                <a:hlinkClick r:id="rId27"/>
              </a:rPr>
              <a:t>venn</a:t>
            </a:r>
            <a:r>
              <a:rPr lang="en-US" dirty="0" smtClean="0">
                <a:hlinkClick r:id="rId27"/>
              </a:rPr>
              <a:t> diagrams</a:t>
            </a:r>
            <a:r>
              <a:rPr lang="en-US" dirty="0" smtClean="0"/>
              <a:t/>
            </a:r>
            <a:br>
              <a:rPr lang="en-US" dirty="0" smtClean="0"/>
            </a:br>
            <a:r>
              <a:rPr lang="en-US" dirty="0" smtClean="0"/>
              <a:t> </a:t>
            </a:r>
            <a:r>
              <a:rPr lang="en-US" dirty="0" smtClean="0">
                <a:hlinkClick r:id="rId28"/>
              </a:rPr>
              <a:t>word maps</a:t>
            </a:r>
            <a:endParaRPr lang="en-US" dirty="0" smtClean="0"/>
          </a:p>
        </p:txBody>
      </p:sp>
      <p:sp>
        <p:nvSpPr>
          <p:cNvPr id="4" name="TextBox 3"/>
          <p:cNvSpPr txBox="1"/>
          <p:nvPr/>
        </p:nvSpPr>
        <p:spPr>
          <a:xfrm>
            <a:off x="1141412" y="1676400"/>
            <a:ext cx="5105400" cy="4524315"/>
          </a:xfrm>
          <a:prstGeom prst="rect">
            <a:avLst/>
          </a:prstGeom>
          <a:noFill/>
        </p:spPr>
        <p:txBody>
          <a:bodyPr wrap="square" rtlCol="0">
            <a:spAutoFit/>
          </a:bodyPr>
          <a:lstStyle/>
          <a:p>
            <a:r>
              <a:rPr lang="en-US" dirty="0" smtClean="0"/>
              <a:t>Open the PowerPoint Presentation in Slide Show.  Roll over the strategy you would like to see.  Click it.  Download and print.  </a:t>
            </a:r>
          </a:p>
          <a:p>
            <a:endParaRPr lang="en-US" dirty="0" smtClean="0"/>
          </a:p>
          <a:p>
            <a:r>
              <a:rPr lang="en-US" dirty="0" smtClean="0"/>
              <a:t>These strategies are provided by Raymond C. Jones from Reading Quest.</a:t>
            </a:r>
          </a:p>
          <a:p>
            <a:endParaRPr lang="en-US" dirty="0" smtClean="0"/>
          </a:p>
          <a:p>
            <a:r>
              <a:rPr lang="en-US" dirty="0" smtClean="0"/>
              <a:t>You should use some of these with content areas. </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Students </a:t>
            </a:r>
            <a:r>
              <a:rPr lang="en-US" dirty="0" smtClean="0"/>
              <a:t>can reach the top, but you have to build the steps.</a:t>
            </a:r>
            <a:endParaRPr lang="en-US" dirty="0"/>
          </a:p>
        </p:txBody>
      </p:sp>
      <p:pic>
        <p:nvPicPr>
          <p:cNvPr id="6146" name="Picture 2" descr="C:\Documents and Settings\ssmarsch\Local Settings\Temporary Internet Files\Content.IE5\29SVAJUL\MP900400746[1].jpg"/>
          <p:cNvPicPr>
            <a:picLocks noChangeAspect="1" noChangeArrowheads="1"/>
          </p:cNvPicPr>
          <p:nvPr/>
        </p:nvPicPr>
        <p:blipFill>
          <a:blip r:embed="rId2" cstate="print"/>
          <a:srcRect/>
          <a:stretch>
            <a:fillRect/>
          </a:stretch>
        </p:blipFill>
        <p:spPr bwMode="auto">
          <a:xfrm>
            <a:off x="1065212" y="304800"/>
            <a:ext cx="5989320" cy="3991320"/>
          </a:xfrm>
          <a:prstGeom prst="rect">
            <a:avLst/>
          </a:prstGeom>
          <a:noFill/>
        </p:spPr>
      </p:pic>
    </p:spTree>
    <p:extLst>
      <p:ext uri="{BB962C8B-B14F-4D97-AF65-F5344CB8AC3E}">
        <p14:creationId xmlns:p14="http://schemas.microsoft.com/office/powerpoint/2010/main" xmlns="" val="19976979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the Steps: a framework for reading</a:t>
            </a:r>
            <a:endParaRPr lang="en-US" dirty="0"/>
          </a:p>
        </p:txBody>
      </p:sp>
      <p:pic>
        <p:nvPicPr>
          <p:cNvPr id="5" name="Content Placeholder 4" descr="Framework for reading.jpg"/>
          <p:cNvPicPr>
            <a:picLocks noGrp="1" noChangeAspect="1"/>
          </p:cNvPicPr>
          <p:nvPr>
            <p:ph idx="1"/>
          </p:nvPr>
        </p:nvPicPr>
        <p:blipFill>
          <a:blip r:embed="rId2" cstate="print"/>
          <a:stretch>
            <a:fillRect/>
          </a:stretch>
        </p:blipFill>
        <p:spPr>
          <a:xfrm>
            <a:off x="2360612" y="2057400"/>
            <a:ext cx="7592974" cy="3259138"/>
          </a:xfrm>
        </p:spPr>
      </p:pic>
      <p:sp>
        <p:nvSpPr>
          <p:cNvPr id="6" name="Rectangle 5"/>
          <p:cNvSpPr/>
          <p:nvPr/>
        </p:nvSpPr>
        <p:spPr>
          <a:xfrm>
            <a:off x="2360612" y="5334001"/>
            <a:ext cx="7543800" cy="215444"/>
          </a:xfrm>
          <a:prstGeom prst="rect">
            <a:avLst/>
          </a:prstGeom>
        </p:spPr>
        <p:txBody>
          <a:bodyPr wrap="square">
            <a:spAutoFit/>
          </a:bodyPr>
          <a:lstStyle/>
          <a:p>
            <a:r>
              <a:rPr lang="en-US" sz="800" dirty="0" smtClean="0"/>
              <a:t>California Department of Education, CDE Press, 1430 N Street, Suite 3207, Sacramento, CA 95814.</a:t>
            </a:r>
            <a:endParaRPr lang="en-US" sz="800" dirty="0"/>
          </a:p>
        </p:txBody>
      </p:sp>
    </p:spTree>
    <p:extLst>
      <p:ext uri="{BB962C8B-B14F-4D97-AF65-F5344CB8AC3E}">
        <p14:creationId xmlns:p14="http://schemas.microsoft.com/office/powerpoint/2010/main" xmlns="" val="24749173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the Steps: it’s a big deal</a:t>
            </a:r>
            <a:endParaRPr lang="en-US" dirty="0"/>
          </a:p>
        </p:txBody>
      </p:sp>
      <p:pic>
        <p:nvPicPr>
          <p:cNvPr id="4" name="Content Placeholder 3" descr="kid.jpg"/>
          <p:cNvPicPr>
            <a:picLocks noGrp="1" noChangeAspect="1"/>
          </p:cNvPicPr>
          <p:nvPr>
            <p:ph idx="1"/>
          </p:nvPr>
        </p:nvPicPr>
        <p:blipFill>
          <a:blip r:embed="rId2" cstate="print"/>
          <a:stretch>
            <a:fillRect/>
          </a:stretch>
        </p:blipFill>
        <p:spPr>
          <a:xfrm>
            <a:off x="760412" y="4191000"/>
            <a:ext cx="2619375" cy="1743075"/>
          </a:xfrm>
        </p:spPr>
      </p:pic>
      <p:sp>
        <p:nvSpPr>
          <p:cNvPr id="5" name="Bent Arrow 4"/>
          <p:cNvSpPr/>
          <p:nvPr/>
        </p:nvSpPr>
        <p:spPr>
          <a:xfrm>
            <a:off x="1903412" y="1905000"/>
            <a:ext cx="1143000" cy="21336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6" name="Picture 5" descr="Reading_Graphic.jpg"/>
          <p:cNvPicPr>
            <a:picLocks noChangeAspect="1"/>
          </p:cNvPicPr>
          <p:nvPr/>
        </p:nvPicPr>
        <p:blipFill>
          <a:blip r:embed="rId3" cstate="print"/>
          <a:stretch>
            <a:fillRect/>
          </a:stretch>
        </p:blipFill>
        <p:spPr>
          <a:xfrm>
            <a:off x="3960812" y="1447800"/>
            <a:ext cx="7351776" cy="496824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the Steps: be </a:t>
            </a:r>
            <a:r>
              <a:rPr lang="en-US" dirty="0" smtClean="0"/>
              <a:t>honest survey</a:t>
            </a:r>
            <a:endParaRPr lang="en-US" dirty="0"/>
          </a:p>
        </p:txBody>
      </p:sp>
      <p:sp>
        <p:nvSpPr>
          <p:cNvPr id="3" name="Content Placeholder 2"/>
          <p:cNvSpPr>
            <a:spLocks noGrp="1"/>
          </p:cNvSpPr>
          <p:nvPr>
            <p:ph idx="1"/>
          </p:nvPr>
        </p:nvSpPr>
        <p:spPr>
          <a:xfrm>
            <a:off x="1117309" y="1701800"/>
            <a:ext cx="6653503" cy="4470400"/>
          </a:xfrm>
        </p:spPr>
        <p:txBody>
          <a:bodyPr>
            <a:normAutofit/>
          </a:bodyPr>
          <a:lstStyle/>
          <a:p>
            <a:r>
              <a:rPr lang="en-US" b="1" dirty="0" smtClean="0"/>
              <a:t>Where are your students NOW?</a:t>
            </a:r>
          </a:p>
          <a:p>
            <a:pPr lvl="1"/>
            <a:r>
              <a:rPr lang="en-US" dirty="0" smtClean="0"/>
              <a:t>What instruments/methods do you use to assess where your students are in </a:t>
            </a:r>
            <a:r>
              <a:rPr lang="en-US" dirty="0" smtClean="0"/>
              <a:t>reading?</a:t>
            </a:r>
          </a:p>
          <a:p>
            <a:pPr lvl="1">
              <a:buNone/>
            </a:pPr>
            <a:endParaRPr lang="en-US" dirty="0" smtClean="0"/>
          </a:p>
          <a:p>
            <a:r>
              <a:rPr lang="en-US" b="1" dirty="0" smtClean="0"/>
              <a:t>What are your three biggest issues?</a:t>
            </a:r>
          </a:p>
          <a:p>
            <a:pPr>
              <a:buNone/>
            </a:pPr>
            <a:endParaRPr lang="en-US" b="1" dirty="0" smtClean="0"/>
          </a:p>
          <a:p>
            <a:pPr>
              <a:buNone/>
            </a:pPr>
            <a:endParaRPr lang="en-US" b="1" dirty="0" smtClean="0"/>
          </a:p>
          <a:p>
            <a:r>
              <a:rPr lang="en-US" b="1" dirty="0" smtClean="0"/>
              <a:t>Who </a:t>
            </a:r>
            <a:r>
              <a:rPr lang="en-US" b="1" dirty="0" smtClean="0"/>
              <a:t>can help you? </a:t>
            </a:r>
          </a:p>
          <a:p>
            <a:pPr lvl="1"/>
            <a:endParaRPr lang="en-US" dirty="0" smtClean="0"/>
          </a:p>
          <a:p>
            <a:endParaRPr lang="en-US" dirty="0"/>
          </a:p>
        </p:txBody>
      </p:sp>
      <p:pic>
        <p:nvPicPr>
          <p:cNvPr id="2051" name="Picture 3" descr="C:\Documents and Settings\ssmarsch\Local Settings\Temporary Internet Files\Content.IE5\2XWJQRI9\MP900408982[1].jpg"/>
          <p:cNvPicPr>
            <a:picLocks noChangeAspect="1" noChangeArrowheads="1"/>
          </p:cNvPicPr>
          <p:nvPr/>
        </p:nvPicPr>
        <p:blipFill>
          <a:blip r:embed="rId3" cstate="print"/>
          <a:srcRect/>
          <a:stretch>
            <a:fillRect/>
          </a:stretch>
        </p:blipFill>
        <p:spPr bwMode="auto">
          <a:xfrm>
            <a:off x="7923212" y="2362200"/>
            <a:ext cx="3886200" cy="388620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the Steps: be honest</a:t>
            </a:r>
            <a:endParaRPr lang="en-US" dirty="0"/>
          </a:p>
        </p:txBody>
      </p:sp>
      <p:sp>
        <p:nvSpPr>
          <p:cNvPr id="3" name="Content Placeholder 2"/>
          <p:cNvSpPr>
            <a:spLocks noGrp="1"/>
          </p:cNvSpPr>
          <p:nvPr>
            <p:ph idx="1"/>
          </p:nvPr>
        </p:nvSpPr>
        <p:spPr>
          <a:xfrm>
            <a:off x="1117309" y="1701800"/>
            <a:ext cx="6653503" cy="4470400"/>
          </a:xfrm>
        </p:spPr>
        <p:txBody>
          <a:bodyPr>
            <a:normAutofit fontScale="85000" lnSpcReduction="20000"/>
          </a:bodyPr>
          <a:lstStyle/>
          <a:p>
            <a:r>
              <a:rPr lang="en-US" b="1" dirty="0" smtClean="0"/>
              <a:t>Where are your students NOW?</a:t>
            </a:r>
          </a:p>
          <a:p>
            <a:pPr lvl="1"/>
            <a:r>
              <a:rPr lang="en-US" dirty="0" smtClean="0"/>
              <a:t>Assessments: Scantron, DORA, MEAP, DRA etc.</a:t>
            </a:r>
          </a:p>
          <a:p>
            <a:pPr lvl="1"/>
            <a:r>
              <a:rPr lang="en-US" dirty="0" smtClean="0"/>
              <a:t>Pay Attention! Observe their reading, jot down notes.  </a:t>
            </a:r>
          </a:p>
          <a:p>
            <a:r>
              <a:rPr lang="en-US" dirty="0" smtClean="0"/>
              <a:t> </a:t>
            </a:r>
            <a:r>
              <a:rPr lang="en-US" b="1" dirty="0" smtClean="0"/>
              <a:t>What are the three biggest issues?</a:t>
            </a:r>
          </a:p>
          <a:p>
            <a:pPr lvl="1"/>
            <a:r>
              <a:rPr lang="en-US" dirty="0" smtClean="0"/>
              <a:t>Short vowels?</a:t>
            </a:r>
          </a:p>
          <a:p>
            <a:pPr lvl="1"/>
            <a:r>
              <a:rPr lang="en-US" dirty="0" smtClean="0"/>
              <a:t>Content vocabulary?</a:t>
            </a:r>
          </a:p>
          <a:p>
            <a:pPr lvl="1"/>
            <a:r>
              <a:rPr lang="en-US" dirty="0" smtClean="0"/>
              <a:t>Comprehension?</a:t>
            </a:r>
          </a:p>
          <a:p>
            <a:r>
              <a:rPr lang="en-US" b="1" dirty="0" smtClean="0"/>
              <a:t>Who can help you? </a:t>
            </a:r>
          </a:p>
          <a:p>
            <a:pPr lvl="1"/>
            <a:r>
              <a:rPr lang="en-US" dirty="0" smtClean="0"/>
              <a:t>Peers</a:t>
            </a:r>
          </a:p>
          <a:p>
            <a:pPr lvl="1"/>
            <a:r>
              <a:rPr lang="en-US" dirty="0" smtClean="0"/>
              <a:t>Student achievement coaches </a:t>
            </a:r>
          </a:p>
          <a:p>
            <a:pPr lvl="1"/>
            <a:r>
              <a:rPr lang="en-US" dirty="0" smtClean="0"/>
              <a:t>Professional development</a:t>
            </a:r>
          </a:p>
          <a:p>
            <a:pPr lvl="1"/>
            <a:r>
              <a:rPr lang="en-US" dirty="0" smtClean="0"/>
              <a:t>Title 1 and 31A staff</a:t>
            </a:r>
          </a:p>
          <a:p>
            <a:pPr lvl="1"/>
            <a:endParaRPr lang="en-US" dirty="0" smtClean="0"/>
          </a:p>
          <a:p>
            <a:endParaRPr lang="en-US" dirty="0"/>
          </a:p>
        </p:txBody>
      </p:sp>
      <p:pic>
        <p:nvPicPr>
          <p:cNvPr id="2051" name="Picture 3" descr="C:\Documents and Settings\ssmarsch\Local Settings\Temporary Internet Files\Content.IE5\2XWJQRI9\MP900408982[1].jpg"/>
          <p:cNvPicPr>
            <a:picLocks noChangeAspect="1" noChangeArrowheads="1"/>
          </p:cNvPicPr>
          <p:nvPr/>
        </p:nvPicPr>
        <p:blipFill>
          <a:blip r:embed="rId2" cstate="print"/>
          <a:srcRect/>
          <a:stretch>
            <a:fillRect/>
          </a:stretch>
        </p:blipFill>
        <p:spPr bwMode="auto">
          <a:xfrm>
            <a:off x="7923212" y="2362200"/>
            <a:ext cx="3886200" cy="388620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the Steps: whole, rich lessons</a:t>
            </a:r>
            <a:endParaRPr lang="en-US" dirty="0"/>
          </a:p>
        </p:txBody>
      </p:sp>
      <p:sp>
        <p:nvSpPr>
          <p:cNvPr id="3" name="Content Placeholder 2"/>
          <p:cNvSpPr>
            <a:spLocks noGrp="1"/>
          </p:cNvSpPr>
          <p:nvPr>
            <p:ph idx="1"/>
          </p:nvPr>
        </p:nvSpPr>
        <p:spPr>
          <a:xfrm>
            <a:off x="1117309" y="1701800"/>
            <a:ext cx="8482303" cy="4470400"/>
          </a:xfrm>
        </p:spPr>
        <p:txBody>
          <a:bodyPr/>
          <a:lstStyle/>
          <a:p>
            <a:r>
              <a:rPr lang="en-US" dirty="0" smtClean="0"/>
              <a:t>Start with the standards.  What is the goal?</a:t>
            </a:r>
          </a:p>
          <a:p>
            <a:r>
              <a:rPr lang="en-US" dirty="0" smtClean="0"/>
              <a:t>Use each reading lesson as an opportunity to hit as many aspects of reading as you can using planned activities and teachable moments.  </a:t>
            </a:r>
          </a:p>
          <a:p>
            <a:r>
              <a:rPr lang="en-US" dirty="0" smtClean="0"/>
              <a:t>When planning your lessons, consider how to scoop up your lows to meet your middles and launch your highs.  </a:t>
            </a:r>
          </a:p>
          <a:p>
            <a:r>
              <a:rPr lang="en-US" dirty="0" smtClean="0"/>
              <a:t>Connect your writing lessons to your reading lessons.  Reading and writing go together, include social studies and science material when appropriate.  </a:t>
            </a:r>
          </a:p>
          <a:p>
            <a:endParaRPr lang="en-US" dirty="0" smtClean="0"/>
          </a:p>
          <a:p>
            <a:endParaRPr lang="en-US" dirty="0" smtClean="0"/>
          </a:p>
          <a:p>
            <a:endParaRPr lang="en-US" dirty="0"/>
          </a:p>
        </p:txBody>
      </p:sp>
      <p:pic>
        <p:nvPicPr>
          <p:cNvPr id="1026" name="Picture 2" descr="C:\Documents and Settings\ssmarsch\Local Settings\Temporary Internet Files\Content.IE5\2XWJQRI9\MP910220915[1].jpg"/>
          <p:cNvPicPr>
            <a:picLocks noChangeAspect="1" noChangeArrowheads="1"/>
          </p:cNvPicPr>
          <p:nvPr/>
        </p:nvPicPr>
        <p:blipFill>
          <a:blip r:embed="rId2" cstate="print"/>
          <a:srcRect/>
          <a:stretch>
            <a:fillRect/>
          </a:stretch>
        </p:blipFill>
        <p:spPr bwMode="auto">
          <a:xfrm>
            <a:off x="9371012" y="1828800"/>
            <a:ext cx="2365075" cy="3543435"/>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reading: word recognition</a:t>
            </a:r>
            <a:endParaRPr lang="en-US" dirty="0"/>
          </a:p>
        </p:txBody>
      </p:sp>
      <p:sp>
        <p:nvSpPr>
          <p:cNvPr id="3" name="Content Placeholder 2"/>
          <p:cNvSpPr>
            <a:spLocks noGrp="1"/>
          </p:cNvSpPr>
          <p:nvPr>
            <p:ph idx="1"/>
          </p:nvPr>
        </p:nvSpPr>
        <p:spPr>
          <a:xfrm>
            <a:off x="1117309" y="2438400"/>
            <a:ext cx="10463503" cy="3733800"/>
          </a:xfrm>
        </p:spPr>
        <p:txBody>
          <a:bodyPr>
            <a:normAutofit fontScale="92500"/>
          </a:bodyPr>
          <a:lstStyle/>
          <a:p>
            <a:r>
              <a:rPr lang="en-US" b="1" dirty="0" smtClean="0"/>
              <a:t>Explicit instruction of Phonics </a:t>
            </a:r>
            <a:r>
              <a:rPr lang="en-US" dirty="0" smtClean="0"/>
              <a:t>(F.A.S.T.)</a:t>
            </a:r>
          </a:p>
          <a:p>
            <a:r>
              <a:rPr lang="en-US" b="1" dirty="0" smtClean="0"/>
              <a:t>Word sorts</a:t>
            </a:r>
            <a:r>
              <a:rPr lang="en-US" dirty="0" smtClean="0"/>
              <a:t>: blends, word families, digraphs, long/short vowels, prefixes, suffixes, comparative, superlative, verb inflections, derived forms, compound words</a:t>
            </a:r>
          </a:p>
          <a:p>
            <a:r>
              <a:rPr lang="en-US" b="1" dirty="0" smtClean="0"/>
              <a:t>Reinforce sight words</a:t>
            </a:r>
            <a:r>
              <a:rPr lang="en-US" dirty="0" smtClean="0"/>
              <a:t>: draw, trace, write sentences, find in magazines, make a spelling dictionary, write in special script, flashcards</a:t>
            </a:r>
          </a:p>
          <a:p>
            <a:r>
              <a:rPr lang="en-US" b="1" dirty="0" smtClean="0"/>
              <a:t>Make words</a:t>
            </a:r>
            <a:r>
              <a:rPr lang="en-US" dirty="0" smtClean="0"/>
              <a:t>: word families, digraphs, long/short vowels, prefixes, suffixes, comparative, superlative, verb inflections, derived forms, compound words</a:t>
            </a:r>
          </a:p>
          <a:p>
            <a:endParaRPr lang="en-US" dirty="0"/>
          </a:p>
        </p:txBody>
      </p:sp>
      <p:sp>
        <p:nvSpPr>
          <p:cNvPr id="5" name="TextBox 4"/>
          <p:cNvSpPr txBox="1"/>
          <p:nvPr/>
        </p:nvSpPr>
        <p:spPr>
          <a:xfrm>
            <a:off x="1293812" y="1676400"/>
            <a:ext cx="9601200" cy="461665"/>
          </a:xfrm>
          <a:prstGeom prst="rect">
            <a:avLst/>
          </a:prstGeom>
          <a:noFill/>
        </p:spPr>
        <p:txBody>
          <a:bodyPr wrap="square" rtlCol="0">
            <a:spAutoFit/>
          </a:bodyPr>
          <a:lstStyle/>
          <a:p>
            <a:r>
              <a:rPr lang="en-US" b="1" dirty="0" smtClean="0">
                <a:solidFill>
                  <a:srgbClr val="0070C0"/>
                </a:solidFill>
              </a:rPr>
              <a:t>Connect word study to what you are reading in class!</a:t>
            </a:r>
            <a:endParaRPr lang="en-US" b="1" dirty="0">
              <a:solidFill>
                <a:srgbClr val="0070C0"/>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reading</a:t>
            </a:r>
            <a:endParaRPr lang="en-US" dirty="0"/>
          </a:p>
        </p:txBody>
      </p:sp>
      <p:sp>
        <p:nvSpPr>
          <p:cNvPr id="5" name="TextBox 4"/>
          <p:cNvSpPr txBox="1"/>
          <p:nvPr/>
        </p:nvSpPr>
        <p:spPr>
          <a:xfrm>
            <a:off x="912812" y="1600200"/>
            <a:ext cx="2514600" cy="461665"/>
          </a:xfrm>
          <a:prstGeom prst="rect">
            <a:avLst/>
          </a:prstGeom>
          <a:noFill/>
        </p:spPr>
        <p:txBody>
          <a:bodyPr wrap="square" rtlCol="0">
            <a:spAutoFit/>
          </a:bodyPr>
          <a:lstStyle/>
          <a:p>
            <a:pPr algn="ctr"/>
            <a:r>
              <a:rPr lang="en-US" b="1" dirty="0" smtClean="0"/>
              <a:t>Sort</a:t>
            </a:r>
            <a:r>
              <a:rPr lang="en-US" dirty="0" smtClean="0"/>
              <a:t> </a:t>
            </a:r>
            <a:r>
              <a:rPr lang="en-US" b="1" dirty="0" smtClean="0"/>
              <a:t>Words</a:t>
            </a:r>
            <a:endParaRPr lang="en-US" b="1" dirty="0"/>
          </a:p>
        </p:txBody>
      </p:sp>
      <p:sp>
        <p:nvSpPr>
          <p:cNvPr id="6" name="TextBox 5"/>
          <p:cNvSpPr txBox="1"/>
          <p:nvPr/>
        </p:nvSpPr>
        <p:spPr>
          <a:xfrm>
            <a:off x="4265612" y="1676400"/>
            <a:ext cx="2514600" cy="461665"/>
          </a:xfrm>
          <a:prstGeom prst="rect">
            <a:avLst/>
          </a:prstGeom>
          <a:noFill/>
        </p:spPr>
        <p:txBody>
          <a:bodyPr wrap="square" rtlCol="0">
            <a:spAutoFit/>
          </a:bodyPr>
          <a:lstStyle/>
          <a:p>
            <a:pPr algn="ctr"/>
            <a:r>
              <a:rPr lang="en-US" b="1" dirty="0" smtClean="0"/>
              <a:t>Sight</a:t>
            </a:r>
            <a:r>
              <a:rPr lang="en-US" dirty="0" smtClean="0"/>
              <a:t> </a:t>
            </a:r>
            <a:r>
              <a:rPr lang="en-US" b="1" dirty="0" smtClean="0"/>
              <a:t>Words</a:t>
            </a:r>
            <a:endParaRPr lang="en-US" b="1" dirty="0"/>
          </a:p>
        </p:txBody>
      </p:sp>
      <p:sp>
        <p:nvSpPr>
          <p:cNvPr id="7" name="TextBox 6"/>
          <p:cNvSpPr txBox="1"/>
          <p:nvPr/>
        </p:nvSpPr>
        <p:spPr>
          <a:xfrm>
            <a:off x="7618412" y="1600200"/>
            <a:ext cx="2514600" cy="461665"/>
          </a:xfrm>
          <a:prstGeom prst="rect">
            <a:avLst/>
          </a:prstGeom>
          <a:noFill/>
        </p:spPr>
        <p:txBody>
          <a:bodyPr wrap="square" rtlCol="0">
            <a:spAutoFit/>
          </a:bodyPr>
          <a:lstStyle/>
          <a:p>
            <a:pPr algn="ctr"/>
            <a:r>
              <a:rPr lang="en-US" b="1" dirty="0" smtClean="0"/>
              <a:t>Make</a:t>
            </a:r>
            <a:r>
              <a:rPr lang="en-US" dirty="0" smtClean="0"/>
              <a:t> </a:t>
            </a:r>
            <a:r>
              <a:rPr lang="en-US" b="1" dirty="0" smtClean="0"/>
              <a:t>Words</a:t>
            </a:r>
            <a:endParaRPr lang="en-US" b="1" dirty="0"/>
          </a:p>
        </p:txBody>
      </p:sp>
      <p:pic>
        <p:nvPicPr>
          <p:cNvPr id="8" name="Picture 7" descr="original-368214-1.jpg"/>
          <p:cNvPicPr>
            <a:picLocks noChangeAspect="1"/>
          </p:cNvPicPr>
          <p:nvPr/>
        </p:nvPicPr>
        <p:blipFill>
          <a:blip r:embed="rId2" cstate="print"/>
          <a:stretch>
            <a:fillRect/>
          </a:stretch>
        </p:blipFill>
        <p:spPr>
          <a:xfrm>
            <a:off x="7008812" y="2514600"/>
            <a:ext cx="4753446" cy="3571875"/>
          </a:xfrm>
          <a:prstGeom prst="rect">
            <a:avLst/>
          </a:prstGeom>
        </p:spPr>
      </p:pic>
      <p:pic>
        <p:nvPicPr>
          <p:cNvPr id="9" name="Picture 8" descr="sight.jpg"/>
          <p:cNvPicPr>
            <a:picLocks noChangeAspect="1"/>
          </p:cNvPicPr>
          <p:nvPr/>
        </p:nvPicPr>
        <p:blipFill>
          <a:blip r:embed="rId3" cstate="print"/>
          <a:stretch>
            <a:fillRect/>
          </a:stretch>
        </p:blipFill>
        <p:spPr>
          <a:xfrm>
            <a:off x="3884612" y="2133600"/>
            <a:ext cx="3013788" cy="3886200"/>
          </a:xfrm>
          <a:prstGeom prst="rect">
            <a:avLst/>
          </a:prstGeom>
        </p:spPr>
      </p:pic>
      <p:pic>
        <p:nvPicPr>
          <p:cNvPr id="11" name="Content Placeholder 10" descr="72906291 (1).png"/>
          <p:cNvPicPr>
            <a:picLocks noGrp="1" noChangeAspect="1"/>
          </p:cNvPicPr>
          <p:nvPr>
            <p:ph idx="1"/>
          </p:nvPr>
        </p:nvPicPr>
        <p:blipFill>
          <a:blip r:embed="rId4" cstate="print"/>
          <a:stretch>
            <a:fillRect/>
          </a:stretch>
        </p:blipFill>
        <p:spPr>
          <a:xfrm>
            <a:off x="760412" y="2133600"/>
            <a:ext cx="3002973" cy="3886200"/>
          </a:xfr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S102787940">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1B558C7-619B-49BE-9097-7FCBDADD4E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TS102787940</Template>
  <TotalTime>0</TotalTime>
  <Words>1143</Words>
  <Application>Microsoft Office PowerPoint</Application>
  <PresentationFormat>Custom</PresentationFormat>
  <Paragraphs>117</Paragraphs>
  <Slides>28</Slides>
  <Notes>2</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TS102787940</vt:lpstr>
      <vt:lpstr>Step Up to Reading</vt:lpstr>
      <vt:lpstr>Steps to Reading</vt:lpstr>
      <vt:lpstr>Building the Steps: a framework for reading</vt:lpstr>
      <vt:lpstr>Building the Steps: it’s a big deal</vt:lpstr>
      <vt:lpstr>Building the Steps: be honest survey</vt:lpstr>
      <vt:lpstr>Building the Steps: be honest</vt:lpstr>
      <vt:lpstr>Building the Steps: whole, rich lessons</vt:lpstr>
      <vt:lpstr>Before reading: word recognition</vt:lpstr>
      <vt:lpstr>Before reading</vt:lpstr>
      <vt:lpstr>Before reading: predict</vt:lpstr>
      <vt:lpstr>Before reading: prepare</vt:lpstr>
      <vt:lpstr>During reading: prepare</vt:lpstr>
      <vt:lpstr>Slide 13</vt:lpstr>
      <vt:lpstr>Slide 14</vt:lpstr>
      <vt:lpstr>Slide 15</vt:lpstr>
      <vt:lpstr>Slide 16</vt:lpstr>
      <vt:lpstr>Slide 17</vt:lpstr>
      <vt:lpstr>Slide 18</vt:lpstr>
      <vt:lpstr>Slide 19</vt:lpstr>
      <vt:lpstr>During reading: choral and repeated readings</vt:lpstr>
      <vt:lpstr>During reading: choral and repeated readings</vt:lpstr>
      <vt:lpstr>During Reading: think aloud</vt:lpstr>
      <vt:lpstr>During independent reading: word recognition help</vt:lpstr>
      <vt:lpstr>After reading: WRITE! </vt:lpstr>
      <vt:lpstr>Slide 25</vt:lpstr>
      <vt:lpstr>After reading: WRITE!</vt:lpstr>
      <vt:lpstr>Before/During/After reading activities</vt:lpstr>
      <vt:lpstr>Students can reach the top, but you have to build the steps.</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2012-11-07T16:01:18Z</dcterms:created>
  <dcterms:modified xsi:type="dcterms:W3CDTF">2012-11-14T16:48:13Z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TC027879409991</vt:lpwstr>
  </property>
</Properties>
</file>